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7" r:id="rId1"/>
    <p:sldMasterId id="2147483669" r:id="rId2"/>
    <p:sldMasterId id="2147483674" r:id="rId3"/>
  </p:sldMasterIdLst>
  <p:notesMasterIdLst>
    <p:notesMasterId r:id="rId26"/>
  </p:notesMasterIdLst>
  <p:handoutMasterIdLst>
    <p:handoutMasterId r:id="rId27"/>
  </p:handoutMasterIdLst>
  <p:sldIdLst>
    <p:sldId id="256" r:id="rId4"/>
    <p:sldId id="654" r:id="rId5"/>
    <p:sldId id="650" r:id="rId6"/>
    <p:sldId id="449" r:id="rId7"/>
    <p:sldId id="643" r:id="rId8"/>
    <p:sldId id="645" r:id="rId9"/>
    <p:sldId id="655" r:id="rId10"/>
    <p:sldId id="657" r:id="rId11"/>
    <p:sldId id="257" r:id="rId12"/>
    <p:sldId id="661" r:id="rId13"/>
    <p:sldId id="664" r:id="rId14"/>
    <p:sldId id="662" r:id="rId15"/>
    <p:sldId id="652" r:id="rId16"/>
    <p:sldId id="651" r:id="rId17"/>
    <p:sldId id="648" r:id="rId18"/>
    <p:sldId id="656" r:id="rId19"/>
    <p:sldId id="606" r:id="rId20"/>
    <p:sldId id="665" r:id="rId21"/>
    <p:sldId id="604" r:id="rId22"/>
    <p:sldId id="660" r:id="rId23"/>
    <p:sldId id="663" r:id="rId24"/>
    <p:sldId id="266" r:id="rId25"/>
  </p:sldIdLst>
  <p:sldSz cx="12192000" cy="6858000"/>
  <p:notesSz cx="12192000" cy="6858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pos="528" userDrawn="1">
          <p15:clr>
            <a:srgbClr val="A4A3A4"/>
          </p15:clr>
        </p15:guide>
        <p15:guide id="4" orient="horz" pos="1008" userDrawn="1">
          <p15:clr>
            <a:srgbClr val="A4A3A4"/>
          </p15:clr>
        </p15:guide>
        <p15:guide id="5" pos="288" userDrawn="1">
          <p15:clr>
            <a:srgbClr val="A4A3A4"/>
          </p15:clr>
        </p15:guide>
        <p15:guide id="6" pos="1056" userDrawn="1">
          <p15:clr>
            <a:srgbClr val="A4A3A4"/>
          </p15:clr>
        </p15:guide>
        <p15:guide id="7" pos="39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4E4F"/>
    <a:srgbClr val="4343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90" autoAdjust="0"/>
    <p:restoredTop sz="96093" autoAdjust="0"/>
  </p:normalViewPr>
  <p:slideViewPr>
    <p:cSldViewPr>
      <p:cViewPr>
        <p:scale>
          <a:sx n="100" d="100"/>
          <a:sy n="100" d="100"/>
        </p:scale>
        <p:origin x="256" y="160"/>
      </p:cViewPr>
      <p:guideLst>
        <p:guide orient="horz" pos="2880"/>
        <p:guide pos="2160"/>
        <p:guide pos="528"/>
        <p:guide orient="horz" pos="1008"/>
        <p:guide pos="288"/>
        <p:guide pos="1056"/>
        <p:guide pos="39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7" d="100"/>
        <a:sy n="8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uli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829129-2590-424C-9132-69E493964030}" type="datetimeFigureOut">
              <a:rPr lang="en-US" smtClean="0">
                <a:latin typeface="Muli"/>
              </a:rPr>
              <a:pPr/>
              <a:t>11/8/20</a:t>
            </a:fld>
            <a:endParaRPr lang="en-US" dirty="0">
              <a:latin typeface="Mul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ul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0ED4C-A927-A842-B572-1AF4312EA386}" type="slidenum">
              <a:rPr lang="en-US" smtClean="0">
                <a:latin typeface="Muli"/>
              </a:rPr>
              <a:pPr/>
              <a:t>‹#›</a:t>
            </a:fld>
            <a:endParaRPr lang="en-US" dirty="0">
              <a:latin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14448158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uli"/>
              </a:defRPr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uli"/>
              </a:defRPr>
            </a:lvl1pPr>
          </a:lstStyle>
          <a:p>
            <a:fld id="{E6439749-5F7E-5648-9CD6-00744CE904A7}" type="datetimeFigureOut">
              <a:rPr lang="en-US" smtClean="0"/>
              <a:pPr/>
              <a:t>11/8/20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uli"/>
              </a:defRPr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uli"/>
              </a:defRPr>
            </a:lvl1pPr>
          </a:lstStyle>
          <a:p>
            <a:fld id="{CBDA7EEF-0713-214A-8A97-49F34C15B5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701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uli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-Las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2"/>
          <p:cNvSpPr>
            <a:spLocks noGrp="1"/>
          </p:cNvSpPr>
          <p:nvPr>
            <p:ph type="ctrTitle"/>
          </p:nvPr>
        </p:nvSpPr>
        <p:spPr>
          <a:xfrm>
            <a:off x="1487487" y="3192651"/>
            <a:ext cx="6971704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500" b="1">
                <a:solidFill>
                  <a:srgbClr val="4A4E4F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8" name="Holder 3"/>
          <p:cNvSpPr>
            <a:spLocks noGrp="1"/>
          </p:cNvSpPr>
          <p:nvPr>
            <p:ph type="subTitle" idx="4"/>
          </p:nvPr>
        </p:nvSpPr>
        <p:spPr>
          <a:xfrm>
            <a:off x="1487488" y="4581128"/>
            <a:ext cx="6971704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400" b="1">
                <a:solidFill>
                  <a:srgbClr val="4A4E4F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6432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2776" y="527964"/>
            <a:ext cx="7310043" cy="446276"/>
          </a:xfr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2776" y="1194561"/>
            <a:ext cx="10130713" cy="369332"/>
          </a:xfrm>
        </p:spPr>
        <p:txBody>
          <a:bodyPr lIns="0" tIns="0" rIns="0" bIns="0"/>
          <a:lstStyle>
            <a:lvl1pPr>
              <a:defRPr sz="24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14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4122" y="64166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11/8/20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5951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s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2"/>
          <p:cNvSpPr>
            <a:spLocks noGrp="1"/>
          </p:cNvSpPr>
          <p:nvPr>
            <p:ph type="ctrTitle"/>
          </p:nvPr>
        </p:nvSpPr>
        <p:spPr>
          <a:xfrm>
            <a:off x="2667000" y="2895600"/>
            <a:ext cx="6971704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3500" b="1">
                <a:solidFill>
                  <a:srgbClr val="4A4E4F"/>
                </a:solidFill>
                <a:latin typeface="Muli" pitchFamily="2" charset="77"/>
              </a:defRPr>
            </a:lvl1pPr>
          </a:lstStyle>
          <a:p>
            <a:endParaRPr dirty="0"/>
          </a:p>
        </p:txBody>
      </p:sp>
      <p:sp>
        <p:nvSpPr>
          <p:cNvPr id="8" name="Holder 3"/>
          <p:cNvSpPr>
            <a:spLocks noGrp="1"/>
          </p:cNvSpPr>
          <p:nvPr>
            <p:ph type="subTitle" idx="4"/>
          </p:nvPr>
        </p:nvSpPr>
        <p:spPr>
          <a:xfrm>
            <a:off x="2667001" y="4284077"/>
            <a:ext cx="697170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2400" b="1">
                <a:solidFill>
                  <a:srgbClr val="4A4E4F"/>
                </a:solidFill>
                <a:latin typeface="Muli" pitchFamily="2" charset="77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591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381000"/>
            <a:ext cx="7310043" cy="44627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>
              <a:defRPr sz="2900" b="1" i="0">
                <a:solidFill>
                  <a:srgbClr val="4C4D4F"/>
                </a:solidFill>
                <a:latin typeface="Calibri"/>
                <a:cs typeface="Calibri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10130713" cy="3693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 i="0">
                <a:solidFill>
                  <a:srgbClr val="4C4D4F"/>
                </a:solidFill>
                <a:latin typeface="Calibri"/>
                <a:cs typeface="Calibri"/>
              </a:defRPr>
            </a:lvl1pPr>
          </a:lstStyle>
          <a:p>
            <a:endParaRPr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347200" y="649287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i Regular"/>
                <a:cs typeface="Muli Regular"/>
              </a:defRPr>
            </a:lvl1pPr>
          </a:lstStyle>
          <a:p>
            <a:fld id="{CAC6784C-9DAB-514C-B4CE-D33C947A8E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057400"/>
            <a:ext cx="10287000" cy="990600"/>
          </a:xfrm>
        </p:spPr>
        <p:txBody>
          <a:bodyPr>
            <a:noAutofit/>
          </a:bodyPr>
          <a:lstStyle>
            <a:lvl1pPr>
              <a:defRPr sz="2400">
                <a:latin typeface="Calibri"/>
                <a:cs typeface="Calibri"/>
              </a:defRPr>
            </a:lvl1pPr>
            <a:lvl2pPr marL="742950" indent="-285750">
              <a:buFont typeface="Courier New"/>
              <a:buChar char="o"/>
              <a:defRPr sz="2400">
                <a:latin typeface="Calibri"/>
                <a:cs typeface="Calibri"/>
              </a:defRPr>
            </a:lvl2pPr>
            <a:lvl3pPr marL="1143000" indent="-228600">
              <a:buFont typeface="Wingdings" charset="2"/>
              <a:buChar char="§"/>
              <a:defRPr sz="2400">
                <a:latin typeface="Calibri"/>
                <a:cs typeface="Calibri"/>
              </a:defRPr>
            </a:lvl3pPr>
            <a:lvl4pPr>
              <a:defRPr sz="2400">
                <a:latin typeface="Calibri"/>
                <a:cs typeface="Calibri"/>
              </a:defRPr>
            </a:lvl4pPr>
            <a:lvl5pPr marL="2057400" indent="-228600">
              <a:buFont typeface="Wingdings" charset="2"/>
              <a:buChar char="²"/>
              <a:defRPr sz="2400">
                <a:latin typeface="Calibri"/>
                <a:cs typeface="Calibri"/>
              </a:defRPr>
            </a:lvl5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edit</a:t>
            </a:r>
            <a:r>
              <a:rPr lang="it-IT" dirty="0"/>
              <a:t> Master text </a:t>
            </a:r>
            <a:r>
              <a:rPr lang="it-IT" dirty="0" err="1"/>
              <a:t>styles</a:t>
            </a:r>
            <a:endParaRPr lang="it-IT" dirty="0"/>
          </a:p>
          <a:p>
            <a:pPr lvl="1"/>
            <a:r>
              <a:rPr lang="it-IT" dirty="0"/>
              <a:t>Second </a:t>
            </a:r>
            <a:r>
              <a:rPr lang="it-IT" dirty="0" err="1"/>
              <a:t>level</a:t>
            </a:r>
            <a:endParaRPr lang="it-IT" dirty="0"/>
          </a:p>
          <a:p>
            <a:pPr lvl="2"/>
            <a:r>
              <a:rPr lang="it-IT" dirty="0"/>
              <a:t>Third </a:t>
            </a:r>
            <a:r>
              <a:rPr lang="it-IT" dirty="0" err="1"/>
              <a:t>level</a:t>
            </a:r>
            <a:endParaRPr lang="it-IT" dirty="0"/>
          </a:p>
          <a:p>
            <a:pPr lvl="3"/>
            <a:r>
              <a:rPr lang="it-IT" dirty="0" err="1"/>
              <a:t>Fourth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it-IT" dirty="0"/>
          </a:p>
          <a:p>
            <a:pPr lvl="4"/>
            <a:r>
              <a:rPr lang="it-IT" dirty="0" err="1"/>
              <a:t>Fifth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800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FEA0DD-0892-4675-AB64-13D21C458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 b="1">
                <a:solidFill>
                  <a:srgbClr val="201B50"/>
                </a:solidFill>
                <a:effectLst/>
              </a:defRPr>
            </a:lvl1pPr>
          </a:lstStyle>
          <a:p>
            <a:r>
              <a:rPr lang="fr-FR" dirty="0"/>
              <a:t>Modifiez le style du titre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8FC795-68E2-42BE-866C-B23DFDC6F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GB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2F53D9A-9DE8-454B-A23C-53E69DC7E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7572" y="6356350"/>
            <a:ext cx="611480" cy="365125"/>
          </a:xfrm>
        </p:spPr>
        <p:txBody>
          <a:bodyPr/>
          <a:lstStyle>
            <a:lvl1pPr>
              <a:defRPr/>
            </a:lvl1pPr>
          </a:lstStyle>
          <a:p>
            <a:fld id="{AD676D79-DB49-4305-8E2E-7D0B9A1D96D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C52F6AC-F557-4476-B576-301D5B3CFE97}"/>
              </a:ext>
            </a:extLst>
          </p:cNvPr>
          <p:cNvSpPr txBox="1">
            <a:spLocks/>
          </p:cNvSpPr>
          <p:nvPr userDrawn="1"/>
        </p:nvSpPr>
        <p:spPr>
          <a:xfrm>
            <a:off x="838200" y="6244862"/>
            <a:ext cx="7051158" cy="613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The ExPaNDS project has received funding from the </a:t>
            </a:r>
            <a:r>
              <a:rPr lang="en-GB" sz="800" i="1" dirty="0">
                <a:solidFill>
                  <a:schemeClr val="bg1">
                    <a:lumMod val="50000"/>
                  </a:schemeClr>
                </a:solidFill>
              </a:rPr>
              <a:t>European Union’s Horizon 2020 research and innovation programme 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under grant agreement No 857641.</a:t>
            </a:r>
          </a:p>
          <a:p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The PaNOSC project has received funding from the </a:t>
            </a:r>
            <a:r>
              <a:rPr lang="en-GB" sz="800" i="1" dirty="0">
                <a:solidFill>
                  <a:schemeClr val="bg1">
                    <a:lumMod val="50000"/>
                  </a:schemeClr>
                </a:solidFill>
              </a:rPr>
              <a:t>European Union’s Horizon 2020 research and innovation programme </a:t>
            </a:r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under grant agreement No 823852.</a:t>
            </a:r>
            <a:endParaRPr lang="en-GB" sz="7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GB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Picture 2" descr="https://www.efre.nrw.de/fileadmin/Logos/EU-Fo__rderhinweis__EFRE_/EFRE_Foerderhinweis_deutsch_farbig.jpg">
            <a:extLst>
              <a:ext uri="{FF2B5EF4-FFF2-40B4-BE49-F238E27FC236}">
                <a16:creationId xmlns:a16="http://schemas.microsoft.com/office/drawing/2014/main" id="{4DF28E5F-8DE6-4D7B-B26D-727D17D57EF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" t="5797" r="68976" b="7854"/>
          <a:stretch/>
        </p:blipFill>
        <p:spPr bwMode="auto">
          <a:xfrm>
            <a:off x="169987" y="6333010"/>
            <a:ext cx="668213" cy="4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18ABA8F-BE6C-4EE4-96E3-0BC1E019088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562" y="127289"/>
            <a:ext cx="2811654" cy="107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357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A2CB3C-A8F7-FB42-9947-B05461950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F5B6-FA35-7B4F-88E6-058B69B88372}" type="datetimeFigureOut">
              <a:rPr lang="en-US" smtClean="0"/>
              <a:t>11/8/20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C2DA48-57C3-4648-932E-5EEB07006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00516E-6EAF-034C-A226-333569B7F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CEF1B-1A33-014E-A0D3-2332BDF6A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887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-logos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381000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2900" b="1" i="0">
                <a:solidFill>
                  <a:srgbClr val="4C4D4F"/>
                </a:solidFill>
                <a:latin typeface="Calibri"/>
                <a:cs typeface="Calibri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2776" y="1143000"/>
            <a:ext cx="10130713" cy="3693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 i="0">
                <a:solidFill>
                  <a:srgbClr val="4C4D4F"/>
                </a:solidFill>
                <a:latin typeface="Calibri"/>
                <a:cs typeface="Calibri"/>
              </a:defRPr>
            </a:lvl1pPr>
          </a:lstStyle>
          <a:p>
            <a:endParaRPr dirty="0"/>
          </a:p>
        </p:txBody>
      </p:sp>
      <p:sp>
        <p:nvSpPr>
          <p:cNvPr id="5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Calibri"/>
                <a:cs typeface="Calibri"/>
              </a:defRPr>
            </a:lvl1pPr>
          </a:lstStyle>
          <a:p>
            <a:fld id="{95B7B0B5-0B63-3644-99A4-AB904A50937F}" type="datetime1">
              <a:rPr lang="en-US" smtClean="0"/>
              <a:pPr/>
              <a:t>11/9/20</a:t>
            </a:fld>
            <a:endParaRPr lang="it-IT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347200" y="649287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i Regular"/>
                <a:cs typeface="Muli Regular"/>
              </a:defRPr>
            </a:lvl1pPr>
          </a:lstStyle>
          <a:p>
            <a:fld id="{CAC6784C-9DAB-514C-B4CE-D33C947A8E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057400"/>
            <a:ext cx="10287000" cy="990600"/>
          </a:xfrm>
        </p:spPr>
        <p:txBody>
          <a:bodyPr>
            <a:noAutofit/>
          </a:bodyPr>
          <a:lstStyle>
            <a:lvl1pPr>
              <a:defRPr sz="2400">
                <a:latin typeface="Calibri"/>
                <a:cs typeface="Calibri"/>
              </a:defRPr>
            </a:lvl1pPr>
            <a:lvl2pPr marL="742950" indent="-285750">
              <a:buFont typeface="Courier New"/>
              <a:buChar char="o"/>
              <a:defRPr sz="2400">
                <a:latin typeface="Calibri"/>
                <a:cs typeface="Calibri"/>
              </a:defRPr>
            </a:lvl2pPr>
            <a:lvl3pPr marL="1143000" indent="-228600">
              <a:buFont typeface="Wingdings" charset="2"/>
              <a:buChar char="§"/>
              <a:defRPr sz="2400">
                <a:latin typeface="Calibri"/>
                <a:cs typeface="Calibri"/>
              </a:defRPr>
            </a:lvl3pPr>
            <a:lvl4pPr>
              <a:defRPr sz="2400">
                <a:latin typeface="Calibri"/>
                <a:cs typeface="Calibri"/>
              </a:defRPr>
            </a:lvl4pPr>
            <a:lvl5pPr marL="2057400" indent="-228600">
              <a:buFont typeface="Wingdings" charset="2"/>
              <a:buChar char="²"/>
              <a:defRPr sz="2400">
                <a:latin typeface="Calibri"/>
                <a:cs typeface="Calibri"/>
              </a:defRPr>
            </a:lvl5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edit</a:t>
            </a:r>
            <a:r>
              <a:rPr lang="it-IT" dirty="0"/>
              <a:t> Master text </a:t>
            </a:r>
            <a:r>
              <a:rPr lang="it-IT" dirty="0" err="1"/>
              <a:t>styles</a:t>
            </a:r>
            <a:endParaRPr lang="it-IT" dirty="0"/>
          </a:p>
          <a:p>
            <a:pPr lvl="1"/>
            <a:r>
              <a:rPr lang="it-IT" dirty="0"/>
              <a:t>Second </a:t>
            </a:r>
            <a:r>
              <a:rPr lang="it-IT" dirty="0" err="1"/>
              <a:t>level</a:t>
            </a:r>
            <a:endParaRPr lang="it-IT" dirty="0"/>
          </a:p>
          <a:p>
            <a:pPr lvl="2"/>
            <a:r>
              <a:rPr lang="it-IT" dirty="0"/>
              <a:t>Third </a:t>
            </a:r>
            <a:r>
              <a:rPr lang="it-IT" dirty="0" err="1"/>
              <a:t>level</a:t>
            </a:r>
            <a:endParaRPr lang="it-IT" dirty="0"/>
          </a:p>
          <a:p>
            <a:pPr lvl="3"/>
            <a:r>
              <a:rPr lang="it-IT" dirty="0" err="1"/>
              <a:t>Fourth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it-IT" dirty="0"/>
          </a:p>
          <a:p>
            <a:pPr lvl="4"/>
            <a:r>
              <a:rPr lang="it-IT" dirty="0" err="1"/>
              <a:t>Fifth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596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-logos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381000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2900" b="1" i="0">
                <a:solidFill>
                  <a:srgbClr val="4C4D4F"/>
                </a:solidFill>
                <a:latin typeface="Calibri"/>
                <a:cs typeface="Calibri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2776" y="1143000"/>
            <a:ext cx="10130713" cy="3693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 i="0">
                <a:solidFill>
                  <a:srgbClr val="4C4D4F"/>
                </a:solidFill>
                <a:latin typeface="Calibri"/>
                <a:cs typeface="Calibri"/>
              </a:defRPr>
            </a:lvl1pPr>
          </a:lstStyle>
          <a:p>
            <a:endParaRPr dirty="0"/>
          </a:p>
        </p:txBody>
      </p:sp>
      <p:sp>
        <p:nvSpPr>
          <p:cNvPr id="5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Calibri"/>
                <a:cs typeface="Calibri"/>
              </a:defRPr>
            </a:lvl1pPr>
          </a:lstStyle>
          <a:p>
            <a:fld id="{95B7B0B5-0B63-3644-99A4-AB904A50937F}" type="datetime1">
              <a:rPr lang="en-US" smtClean="0"/>
              <a:pPr/>
              <a:t>11/8/20</a:t>
            </a:fld>
            <a:endParaRPr lang="it-IT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347200" y="649287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i Regular"/>
                <a:cs typeface="Muli Regular"/>
              </a:defRPr>
            </a:lvl1pPr>
          </a:lstStyle>
          <a:p>
            <a:fld id="{CAC6784C-9DAB-514C-B4CE-D33C947A8E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057400"/>
            <a:ext cx="10287000" cy="990600"/>
          </a:xfrm>
        </p:spPr>
        <p:txBody>
          <a:bodyPr>
            <a:noAutofit/>
          </a:bodyPr>
          <a:lstStyle>
            <a:lvl1pPr>
              <a:defRPr sz="2400">
                <a:latin typeface="Calibri"/>
                <a:cs typeface="Calibri"/>
              </a:defRPr>
            </a:lvl1pPr>
            <a:lvl2pPr marL="742950" indent="-285750">
              <a:buFont typeface="Courier New"/>
              <a:buChar char="o"/>
              <a:defRPr sz="2400">
                <a:latin typeface="Calibri"/>
                <a:cs typeface="Calibri"/>
              </a:defRPr>
            </a:lvl2pPr>
            <a:lvl3pPr marL="1143000" indent="-228600">
              <a:buFont typeface="Wingdings" charset="2"/>
              <a:buChar char="§"/>
              <a:defRPr sz="2400">
                <a:latin typeface="Calibri"/>
                <a:cs typeface="Calibri"/>
              </a:defRPr>
            </a:lvl3pPr>
            <a:lvl4pPr>
              <a:defRPr sz="2400">
                <a:latin typeface="Calibri"/>
                <a:cs typeface="Calibri"/>
              </a:defRPr>
            </a:lvl4pPr>
            <a:lvl5pPr marL="2057400" indent="-228600">
              <a:buFont typeface="Wingdings" charset="2"/>
              <a:buChar char="²"/>
              <a:defRPr sz="2400">
                <a:latin typeface="Calibri"/>
                <a:cs typeface="Calibri"/>
              </a:defRPr>
            </a:lvl5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edit</a:t>
            </a:r>
            <a:r>
              <a:rPr lang="it-IT" dirty="0"/>
              <a:t> Master text </a:t>
            </a:r>
            <a:r>
              <a:rPr lang="it-IT" dirty="0" err="1"/>
              <a:t>styles</a:t>
            </a:r>
            <a:endParaRPr lang="it-IT" dirty="0"/>
          </a:p>
          <a:p>
            <a:pPr lvl="1"/>
            <a:r>
              <a:rPr lang="it-IT" dirty="0"/>
              <a:t>Second </a:t>
            </a:r>
            <a:r>
              <a:rPr lang="it-IT" dirty="0" err="1"/>
              <a:t>level</a:t>
            </a:r>
            <a:endParaRPr lang="it-IT" dirty="0"/>
          </a:p>
          <a:p>
            <a:pPr lvl="2"/>
            <a:r>
              <a:rPr lang="it-IT" dirty="0"/>
              <a:t>Third </a:t>
            </a:r>
            <a:r>
              <a:rPr lang="it-IT" dirty="0" err="1"/>
              <a:t>level</a:t>
            </a:r>
            <a:endParaRPr lang="it-IT" dirty="0"/>
          </a:p>
          <a:p>
            <a:pPr lvl="3"/>
            <a:r>
              <a:rPr lang="it-IT" dirty="0" err="1"/>
              <a:t>Fourth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it-IT" dirty="0"/>
          </a:p>
          <a:p>
            <a:pPr lvl="4"/>
            <a:r>
              <a:rPr lang="it-IT" dirty="0" err="1"/>
              <a:t>Fifth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555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7"/>
          <p:cNvSpPr txBox="1"/>
          <p:nvPr/>
        </p:nvSpPr>
        <p:spPr>
          <a:xfrm>
            <a:off x="2332113" y="6340712"/>
            <a:ext cx="9097887" cy="128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5" dirty="0">
                <a:solidFill>
                  <a:srgbClr val="FFFFFF"/>
                </a:solidFill>
                <a:latin typeface="Muli" pitchFamily="2" charset="77"/>
                <a:cs typeface="Muli"/>
              </a:rPr>
              <a:t>This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Muli"/>
              </a:rPr>
              <a:t>project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Muli"/>
              </a:rPr>
              <a:t>has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5" dirty="0">
                <a:solidFill>
                  <a:srgbClr val="FFFFFF"/>
                </a:solidFill>
                <a:latin typeface="Muli" pitchFamily="2" charset="77"/>
                <a:cs typeface="Muli"/>
              </a:rPr>
              <a:t>received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25" dirty="0">
                <a:solidFill>
                  <a:srgbClr val="FFFFFF"/>
                </a:solidFill>
                <a:latin typeface="Muli" pitchFamily="2" charset="77"/>
                <a:cs typeface="Muli"/>
              </a:rPr>
              <a:t>funding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25" dirty="0">
                <a:solidFill>
                  <a:srgbClr val="FFFFFF"/>
                </a:solidFill>
                <a:latin typeface="Muli" pitchFamily="2" charset="77"/>
                <a:cs typeface="Muli"/>
              </a:rPr>
              <a:t>from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20" dirty="0">
                <a:solidFill>
                  <a:srgbClr val="FFFFFF"/>
                </a:solidFill>
                <a:latin typeface="Muli" pitchFamily="2" charset="77"/>
                <a:cs typeface="Muli"/>
              </a:rPr>
              <a:t>the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5" dirty="0">
                <a:solidFill>
                  <a:srgbClr val="FFFFFF"/>
                </a:solidFill>
                <a:latin typeface="Muli" pitchFamily="2" charset="77"/>
                <a:cs typeface="Muli"/>
              </a:rPr>
              <a:t>European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5" dirty="0">
                <a:solidFill>
                  <a:srgbClr val="FFFFFF"/>
                </a:solidFill>
                <a:latin typeface="Muli" pitchFamily="2" charset="77"/>
                <a:cs typeface="Muli"/>
              </a:rPr>
              <a:t>Union’s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Muli"/>
              </a:rPr>
              <a:t>Horizon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30" dirty="0">
                <a:solidFill>
                  <a:srgbClr val="FFFFFF"/>
                </a:solidFill>
                <a:latin typeface="Muli" pitchFamily="2" charset="77"/>
                <a:cs typeface="Muli"/>
              </a:rPr>
              <a:t>2020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5" dirty="0">
                <a:solidFill>
                  <a:srgbClr val="FFFFFF"/>
                </a:solidFill>
                <a:latin typeface="Muli" pitchFamily="2" charset="77"/>
                <a:cs typeface="Muli"/>
              </a:rPr>
              <a:t>research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25" dirty="0">
                <a:solidFill>
                  <a:srgbClr val="FFFFFF"/>
                </a:solidFill>
                <a:latin typeface="Muli" pitchFamily="2" charset="77"/>
                <a:cs typeface="Muli"/>
              </a:rPr>
              <a:t>and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20" dirty="0">
                <a:solidFill>
                  <a:srgbClr val="FFFFFF"/>
                </a:solidFill>
                <a:latin typeface="Muli" pitchFamily="2" charset="77"/>
                <a:cs typeface="Muli"/>
              </a:rPr>
              <a:t>innovation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20" dirty="0">
                <a:solidFill>
                  <a:srgbClr val="FFFFFF"/>
                </a:solidFill>
                <a:latin typeface="Muli" pitchFamily="2" charset="77"/>
                <a:cs typeface="Muli"/>
              </a:rPr>
              <a:t>programme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Muli"/>
              </a:rPr>
              <a:t>under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30" dirty="0">
                <a:solidFill>
                  <a:srgbClr val="FFFFFF"/>
                </a:solidFill>
                <a:latin typeface="Muli" pitchFamily="2" charset="77"/>
                <a:cs typeface="Muli"/>
              </a:rPr>
              <a:t>grant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Muli"/>
              </a:rPr>
              <a:t>agreement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No. </a:t>
            </a:r>
            <a:r>
              <a:rPr sz="750" spc="30" dirty="0">
                <a:solidFill>
                  <a:srgbClr val="FFFFFF"/>
                </a:solidFill>
                <a:latin typeface="Muli" pitchFamily="2" charset="77"/>
                <a:cs typeface="Muli"/>
              </a:rPr>
              <a:t>823852</a:t>
            </a:r>
            <a:endParaRPr sz="750" dirty="0">
              <a:latin typeface="Muli" pitchFamily="2" charset="77"/>
              <a:cs typeface="Muli"/>
            </a:endParaRPr>
          </a:p>
        </p:txBody>
      </p:sp>
      <p:pic>
        <p:nvPicPr>
          <p:cNvPr id="2" name="Picture 1" descr="PaNOSC_AnnualMeeting-BannerSLIDES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2"/>
            <a:ext cx="12216680" cy="3005304"/>
          </a:xfrm>
          <a:prstGeom prst="rect">
            <a:avLst/>
          </a:prstGeom>
        </p:spPr>
      </p:pic>
      <p:pic>
        <p:nvPicPr>
          <p:cNvPr id="21" name="Picture 2"/>
          <p:cNvPicPr/>
          <p:nvPr userDrawn="1"/>
        </p:nvPicPr>
        <p:blipFill>
          <a:blip r:embed="rId6"/>
          <a:srcRect l="1313" t="5796" r="68972" b="7821"/>
          <a:stretch/>
        </p:blipFill>
        <p:spPr>
          <a:xfrm>
            <a:off x="170280" y="6333120"/>
            <a:ext cx="667800" cy="445680"/>
          </a:xfrm>
          <a:prstGeom prst="rect">
            <a:avLst/>
          </a:prstGeom>
          <a:ln>
            <a:noFill/>
          </a:ln>
        </p:spPr>
      </p:pic>
      <p:pic>
        <p:nvPicPr>
          <p:cNvPr id="22" name="Picture 2"/>
          <p:cNvPicPr/>
          <p:nvPr userDrawn="1"/>
        </p:nvPicPr>
        <p:blipFill>
          <a:blip r:embed="rId7"/>
          <a:stretch/>
        </p:blipFill>
        <p:spPr>
          <a:xfrm>
            <a:off x="875520" y="6324120"/>
            <a:ext cx="6874560" cy="458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8315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84" r:id="rId2"/>
    <p:sldLayoutId id="2147483685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0" y="64008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rPr lang="en-US"/>
              <a:pPr/>
              <a:t>11/8/20</a:t>
            </a:fld>
            <a:endParaRPr lang="it-IT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347200" y="649287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i Regular"/>
                <a:cs typeface="Muli Regular"/>
              </a:defRPr>
            </a:lvl1pPr>
          </a:lstStyle>
          <a:p>
            <a:fld id="{CAC6784C-9DAB-514C-B4CE-D33C947A8E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109728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Click to </a:t>
            </a:r>
            <a:r>
              <a:rPr lang="it-IT" dirty="0" err="1"/>
              <a:t>edit</a:t>
            </a:r>
            <a:r>
              <a:rPr lang="it-IT" dirty="0"/>
              <a:t> Master </a:t>
            </a:r>
            <a:r>
              <a:rPr lang="it-IT" dirty="0" err="1"/>
              <a:t>title</a:t>
            </a:r>
            <a:r>
              <a:rPr lang="it-IT" dirty="0"/>
              <a:t>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Click to </a:t>
            </a:r>
            <a:r>
              <a:rPr lang="it-IT" dirty="0" err="1"/>
              <a:t>edit</a:t>
            </a:r>
            <a:r>
              <a:rPr lang="it-IT" dirty="0"/>
              <a:t> Master text </a:t>
            </a:r>
            <a:r>
              <a:rPr lang="it-IT" dirty="0" err="1"/>
              <a:t>styles</a:t>
            </a:r>
            <a:endParaRPr lang="it-IT" dirty="0"/>
          </a:p>
          <a:p>
            <a:pPr lvl="1"/>
            <a:r>
              <a:rPr lang="it-IT" dirty="0"/>
              <a:t>Second </a:t>
            </a:r>
            <a:r>
              <a:rPr lang="it-IT" dirty="0" err="1"/>
              <a:t>level</a:t>
            </a:r>
            <a:endParaRPr lang="it-IT" dirty="0"/>
          </a:p>
          <a:p>
            <a:pPr lvl="2"/>
            <a:r>
              <a:rPr lang="it-IT" dirty="0"/>
              <a:t>Third </a:t>
            </a:r>
            <a:r>
              <a:rPr lang="it-IT" dirty="0" err="1"/>
              <a:t>level</a:t>
            </a:r>
            <a:endParaRPr lang="it-IT" dirty="0"/>
          </a:p>
          <a:p>
            <a:pPr lvl="3"/>
            <a:r>
              <a:rPr lang="it-IT" dirty="0" err="1"/>
              <a:t>Fourth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it-IT" dirty="0"/>
          </a:p>
          <a:p>
            <a:pPr lvl="4"/>
            <a:r>
              <a:rPr lang="it-IT" dirty="0" err="1"/>
              <a:t>Fifth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en-US" dirty="0"/>
          </a:p>
        </p:txBody>
      </p:sp>
      <p:pic>
        <p:nvPicPr>
          <p:cNvPr id="4" name="Picture 3" descr="PaNOSC-ExPaNDSlogos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360" y="5878024"/>
            <a:ext cx="2602718" cy="935352"/>
          </a:xfrm>
          <a:prstGeom prst="rect">
            <a:avLst/>
          </a:prstGeom>
        </p:spPr>
      </p:pic>
      <p:pic>
        <p:nvPicPr>
          <p:cNvPr id="18" name="Picture 2"/>
          <p:cNvPicPr/>
          <p:nvPr userDrawn="1"/>
        </p:nvPicPr>
        <p:blipFill>
          <a:blip r:embed="rId7"/>
          <a:srcRect l="1313" t="5796" r="68972" b="7821"/>
          <a:stretch/>
        </p:blipFill>
        <p:spPr>
          <a:xfrm>
            <a:off x="170280" y="6333120"/>
            <a:ext cx="667800" cy="445680"/>
          </a:xfrm>
          <a:prstGeom prst="rect">
            <a:avLst/>
          </a:prstGeom>
          <a:ln>
            <a:noFill/>
          </a:ln>
        </p:spPr>
      </p:pic>
      <p:pic>
        <p:nvPicPr>
          <p:cNvPr id="22" name="Picture 2"/>
          <p:cNvPicPr/>
          <p:nvPr userDrawn="1"/>
        </p:nvPicPr>
        <p:blipFill>
          <a:blip r:embed="rId8"/>
          <a:stretch/>
        </p:blipFill>
        <p:spPr>
          <a:xfrm>
            <a:off x="875520" y="6324120"/>
            <a:ext cx="6874560" cy="458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6203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86" r:id="rId2"/>
    <p:sldLayoutId id="2147483688" r:id="rId3"/>
    <p:sldLayoutId id="2147483689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rgbClr val="434342"/>
          </a:solidFill>
          <a:latin typeface="Calibri"/>
          <a:ea typeface="+mj-ea"/>
          <a:cs typeface="Calibri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kern="1200">
          <a:solidFill>
            <a:srgbClr val="434342"/>
          </a:solidFill>
          <a:latin typeface="Calibri"/>
          <a:ea typeface="+mn-ea"/>
          <a:cs typeface="Calibri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434342"/>
          </a:solidFill>
          <a:latin typeface="Calibri"/>
          <a:ea typeface="+mn-ea"/>
          <a:cs typeface="Calibri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34342"/>
          </a:solidFill>
          <a:latin typeface="Calibri"/>
          <a:ea typeface="+mn-ea"/>
          <a:cs typeface="Calibri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34342"/>
          </a:solidFill>
          <a:latin typeface="Calibri"/>
          <a:ea typeface="+mn-ea"/>
          <a:cs typeface="Calibri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34342"/>
          </a:solidFill>
          <a:latin typeface="Calibri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347200" y="649287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i Regular"/>
                <a:cs typeface="Muli Regular"/>
              </a:defRPr>
            </a:lvl1pPr>
          </a:lstStyle>
          <a:p>
            <a:fld id="{CAC6784C-9DAB-514C-B4CE-D33C947A8E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109728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pic>
        <p:nvPicPr>
          <p:cNvPr id="9" name="Picture 8" descr="PaNOSC-ExPaNDSlogo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360" y="5878024"/>
            <a:ext cx="2602718" cy="93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2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rgbClr val="434342"/>
          </a:solidFill>
          <a:latin typeface="Calibri"/>
          <a:ea typeface="+mj-ea"/>
          <a:cs typeface="Calibri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34342"/>
          </a:solidFill>
          <a:latin typeface="Calibri"/>
          <a:ea typeface="+mn-ea"/>
          <a:cs typeface="Calibri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434342"/>
          </a:solidFill>
          <a:latin typeface="Calibri"/>
          <a:ea typeface="+mn-ea"/>
          <a:cs typeface="Calibri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34342"/>
          </a:solidFill>
          <a:latin typeface="Calibri"/>
          <a:ea typeface="+mn-ea"/>
          <a:cs typeface="Calibri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34342"/>
          </a:solidFill>
          <a:latin typeface="Calibri"/>
          <a:ea typeface="+mn-ea"/>
          <a:cs typeface="Calibri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34342"/>
          </a:solidFill>
          <a:latin typeface="Calibri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6907/7eb141d3-11f1-47a6-9d0e-76f8832ed1b2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20.tif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3" Type="http://schemas.openxmlformats.org/officeDocument/2006/relationships/hyperlink" Target="https://unsplash.com/s/photos/researcher?utm_source=unsplash&amp;utm_medium=referral&amp;utm_content=creditCopyText" TargetMode="External"/><Relationship Id="rId7" Type="http://schemas.openxmlformats.org/officeDocument/2006/relationships/image" Target="../media/image22.tiff"/><Relationship Id="rId2" Type="http://schemas.openxmlformats.org/officeDocument/2006/relationships/hyperlink" Target="https://unsplash.com/@scienceinhd?utm_source=unsplash&amp;utm_medium=referral&amp;utm_content=creditCopyText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unsplash.com/s/photos/fossil?utm_source=unsplash&amp;utm_medium=referral&amp;utm_content=creditCopyText" TargetMode="External"/><Relationship Id="rId5" Type="http://schemas.openxmlformats.org/officeDocument/2006/relationships/hyperlink" Target="https://unsplash.com/@nunchakouy?utm_source=unsplash&amp;utm_medium=referral&amp;utm_content=creditCopyText" TargetMode="Externa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5.png"/><Relationship Id="rId7" Type="http://schemas.openxmlformats.org/officeDocument/2006/relationships/image" Target="../media/image20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tiff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tobias.richter@ess.eu" TargetMode="External"/><Relationship Id="rId2" Type="http://schemas.openxmlformats.org/officeDocument/2006/relationships/hyperlink" Target="mailto:alun.ashton@psi.ch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wp3-expands.eu@desy.d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jpeg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ctrTitle"/>
          </p:nvPr>
        </p:nvSpPr>
        <p:spPr>
          <a:xfrm>
            <a:off x="1487486" y="3192651"/>
            <a:ext cx="10369154" cy="108940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>
              <a:lnSpc>
                <a:spcPct val="100299"/>
              </a:lnSpc>
            </a:pPr>
            <a:r>
              <a:rPr lang="en-US" sz="3500" kern="1200" spc="90" dirty="0">
                <a:latin typeface="Muli" pitchFamily="2" charset="77"/>
              </a:rPr>
              <a:t>WP3 – Data Catalogues for </a:t>
            </a:r>
            <a:br>
              <a:rPr lang="en-US" sz="3500" kern="1200" spc="90" dirty="0">
                <a:latin typeface="Muli" pitchFamily="2" charset="77"/>
              </a:rPr>
            </a:br>
            <a:r>
              <a:rPr lang="en-US" sz="3500" kern="1200" spc="90" dirty="0">
                <a:latin typeface="Muli" pitchFamily="2" charset="77"/>
              </a:rPr>
              <a:t>Photon and Neutron Science</a:t>
            </a:r>
            <a:endParaRPr sz="3500" kern="1200" dirty="0">
              <a:latin typeface="Muli" pitchFamily="2" charset="77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06742A5-4F23-0244-862A-ED2EC223220D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487488" y="4581128"/>
            <a:ext cx="10704512" cy="2402709"/>
          </a:xfrm>
        </p:spPr>
        <p:txBody>
          <a:bodyPr/>
          <a:lstStyle/>
          <a:p>
            <a:pPr>
              <a:spcBef>
                <a:spcPts val="690"/>
              </a:spcBef>
            </a:pPr>
            <a:r>
              <a:rPr lang="en-US" sz="2000" spc="25" dirty="0" err="1">
                <a:solidFill>
                  <a:srgbClr val="4C4D4F"/>
                </a:solidFill>
                <a:latin typeface="Muli" pitchFamily="2" charset="77"/>
                <a:cs typeface="Arial"/>
              </a:rPr>
              <a:t>Alun</a:t>
            </a:r>
            <a:r>
              <a:rPr lang="en-US" sz="2000" spc="25" dirty="0">
                <a:solidFill>
                  <a:srgbClr val="4C4D4F"/>
                </a:solidFill>
                <a:latin typeface="Muli" pitchFamily="2" charset="77"/>
                <a:cs typeface="Arial"/>
              </a:rPr>
              <a:t> Ashton							Tobias Richter</a:t>
            </a:r>
          </a:p>
          <a:p>
            <a:pPr>
              <a:spcBef>
                <a:spcPts val="690"/>
              </a:spcBef>
            </a:pPr>
            <a:r>
              <a:rPr lang="en-US" sz="2000" spc="25" dirty="0">
                <a:solidFill>
                  <a:srgbClr val="4C4D4F"/>
                </a:solidFill>
                <a:latin typeface="Muli" pitchFamily="2" charset="77"/>
                <a:cs typeface="Arial"/>
              </a:rPr>
              <a:t>ExPaNDS – Paul Scherrer Institute		PaNOSC – European Spallation Source ERIC</a:t>
            </a:r>
          </a:p>
          <a:p>
            <a:pPr>
              <a:spcBef>
                <a:spcPts val="690"/>
              </a:spcBef>
            </a:pPr>
            <a:endParaRPr lang="en-US" sz="2000" spc="25" dirty="0">
              <a:solidFill>
                <a:srgbClr val="4C4D4F"/>
              </a:solidFill>
              <a:latin typeface="Muli" pitchFamily="2" charset="77"/>
              <a:cs typeface="Arial"/>
            </a:endParaRPr>
          </a:p>
          <a:p>
            <a:pPr>
              <a:spcBef>
                <a:spcPts val="690"/>
              </a:spcBef>
            </a:pPr>
            <a:r>
              <a:rPr lang="en-US" sz="2000" spc="50" dirty="0">
                <a:solidFill>
                  <a:srgbClr val="4C4D4F"/>
                </a:solidFill>
                <a:latin typeface="Muli" pitchFamily="2" charset="77"/>
                <a:cs typeface="Arial"/>
              </a:rPr>
              <a:t>November 2020</a:t>
            </a:r>
            <a:endParaRPr lang="en-US" sz="2000" dirty="0">
              <a:latin typeface="Muli" pitchFamily="2" charset="77"/>
              <a:cs typeface="Arial"/>
            </a:endParaRPr>
          </a:p>
          <a:p>
            <a:pPr>
              <a:spcBef>
                <a:spcPts val="690"/>
              </a:spcBef>
            </a:pPr>
            <a:endParaRPr lang="en-US" dirty="0">
              <a:latin typeface="Muli" pitchFamily="2" charset="77"/>
              <a:cs typeface="Arial"/>
            </a:endParaRPr>
          </a:p>
          <a:p>
            <a:endParaRPr lang="en-GB" dirty="0"/>
          </a:p>
        </p:txBody>
      </p:sp>
      <p:sp>
        <p:nvSpPr>
          <p:cNvPr id="17" name="object 17"/>
          <p:cNvSpPr txBox="1"/>
          <p:nvPr/>
        </p:nvSpPr>
        <p:spPr>
          <a:xfrm>
            <a:off x="2332113" y="6340712"/>
            <a:ext cx="9097887" cy="128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5" dirty="0">
                <a:solidFill>
                  <a:srgbClr val="FFFFFF"/>
                </a:solidFill>
                <a:latin typeface="Muli" pitchFamily="2" charset="77"/>
                <a:cs typeface="Arial"/>
              </a:rPr>
              <a:t>This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Arial"/>
              </a:rPr>
              <a:t>project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Arial"/>
              </a:rPr>
              <a:t>has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rgbClr val="FFFFFF"/>
                </a:solidFill>
                <a:latin typeface="Muli" pitchFamily="2" charset="77"/>
                <a:cs typeface="Arial"/>
              </a:rPr>
              <a:t>received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rgbClr val="FFFFFF"/>
                </a:solidFill>
                <a:latin typeface="Muli" pitchFamily="2" charset="77"/>
                <a:cs typeface="Arial"/>
              </a:rPr>
              <a:t>funding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rgbClr val="FFFFFF"/>
                </a:solidFill>
                <a:latin typeface="Muli" pitchFamily="2" charset="77"/>
                <a:cs typeface="Arial"/>
              </a:rPr>
              <a:t>from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rgbClr val="FFFFFF"/>
                </a:solidFill>
                <a:latin typeface="Muli" pitchFamily="2" charset="77"/>
                <a:cs typeface="Arial"/>
              </a:rPr>
              <a:t>the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rgbClr val="FFFFFF"/>
                </a:solidFill>
                <a:latin typeface="Muli" pitchFamily="2" charset="77"/>
                <a:cs typeface="Arial"/>
              </a:rPr>
              <a:t>European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rgbClr val="FFFFFF"/>
                </a:solidFill>
                <a:latin typeface="Muli" pitchFamily="2" charset="77"/>
                <a:cs typeface="Arial"/>
              </a:rPr>
              <a:t>Union’s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Arial"/>
              </a:rPr>
              <a:t>Horizon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30" dirty="0">
                <a:solidFill>
                  <a:srgbClr val="FFFFFF"/>
                </a:solidFill>
                <a:latin typeface="Muli" pitchFamily="2" charset="77"/>
                <a:cs typeface="Arial"/>
              </a:rPr>
              <a:t>2020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rgbClr val="FFFFFF"/>
                </a:solidFill>
                <a:latin typeface="Muli" pitchFamily="2" charset="77"/>
                <a:cs typeface="Arial"/>
              </a:rPr>
              <a:t>research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rgbClr val="FFFFFF"/>
                </a:solidFill>
                <a:latin typeface="Muli" pitchFamily="2" charset="77"/>
                <a:cs typeface="Arial"/>
              </a:rPr>
              <a:t>and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rgbClr val="FFFFFF"/>
                </a:solidFill>
                <a:latin typeface="Muli" pitchFamily="2" charset="77"/>
                <a:cs typeface="Arial"/>
              </a:rPr>
              <a:t>innovation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rgbClr val="FFFFFF"/>
                </a:solidFill>
                <a:latin typeface="Muli" pitchFamily="2" charset="77"/>
                <a:cs typeface="Arial"/>
              </a:rPr>
              <a:t>programme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Arial"/>
              </a:rPr>
              <a:t>under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30" dirty="0">
                <a:solidFill>
                  <a:srgbClr val="FFFFFF"/>
                </a:solidFill>
                <a:latin typeface="Muli" pitchFamily="2" charset="77"/>
                <a:cs typeface="Arial"/>
              </a:rPr>
              <a:t>grant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Arial"/>
              </a:rPr>
              <a:t>agreement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No. </a:t>
            </a:r>
            <a:r>
              <a:rPr sz="750" spc="30" dirty="0">
                <a:solidFill>
                  <a:srgbClr val="FFFFFF"/>
                </a:solidFill>
                <a:latin typeface="Muli" pitchFamily="2" charset="77"/>
                <a:cs typeface="Arial"/>
              </a:rPr>
              <a:t>823852</a:t>
            </a:r>
            <a:endParaRPr sz="750" dirty="0">
              <a:latin typeface="Muli" pitchFamily="2" charset="7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9880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EAA9BCE-870C-9F4E-A722-4E7D2B89050B}"/>
              </a:ext>
            </a:extLst>
          </p:cNvPr>
          <p:cNvSpPr/>
          <p:nvPr/>
        </p:nvSpPr>
        <p:spPr>
          <a:xfrm>
            <a:off x="2318721" y="1941053"/>
            <a:ext cx="9609927" cy="170661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77A79A0-67B4-F444-A377-98B6B90D50C2}"/>
              </a:ext>
            </a:extLst>
          </p:cNvPr>
          <p:cNvSpPr/>
          <p:nvPr/>
        </p:nvSpPr>
        <p:spPr>
          <a:xfrm>
            <a:off x="2318721" y="3749660"/>
            <a:ext cx="9609927" cy="291332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3D865A-D204-F04B-B1DC-F5772AC03B03}"/>
              </a:ext>
            </a:extLst>
          </p:cNvPr>
          <p:cNvSpPr/>
          <p:nvPr/>
        </p:nvSpPr>
        <p:spPr>
          <a:xfrm>
            <a:off x="4266762" y="3877251"/>
            <a:ext cx="2198656" cy="263687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68B38F-A5A2-4749-B6A1-B98C31398B59}"/>
              </a:ext>
            </a:extLst>
          </p:cNvPr>
          <p:cNvSpPr txBox="1"/>
          <p:nvPr/>
        </p:nvSpPr>
        <p:spPr>
          <a:xfrm>
            <a:off x="4353576" y="5771621"/>
            <a:ext cx="11385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Database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968B6391-12F3-B14F-8129-D73602EA7E55}"/>
              </a:ext>
            </a:extLst>
          </p:cNvPr>
          <p:cNvSpPr/>
          <p:nvPr/>
        </p:nvSpPr>
        <p:spPr>
          <a:xfrm>
            <a:off x="5578032" y="5591348"/>
            <a:ext cx="765544" cy="829340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DE88A5-EED1-A14E-93AB-C26B2CD4E4C8}"/>
              </a:ext>
            </a:extLst>
          </p:cNvPr>
          <p:cNvSpPr txBox="1"/>
          <p:nvPr/>
        </p:nvSpPr>
        <p:spPr>
          <a:xfrm>
            <a:off x="4267423" y="4771012"/>
            <a:ext cx="1210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Catalogue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Service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820C2C-8EF5-4446-97B0-627AE401924E}"/>
              </a:ext>
            </a:extLst>
          </p:cNvPr>
          <p:cNvSpPr txBox="1"/>
          <p:nvPr/>
        </p:nvSpPr>
        <p:spPr>
          <a:xfrm>
            <a:off x="5647107" y="4771012"/>
            <a:ext cx="632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ICAT</a:t>
            </a:r>
          </a:p>
        </p:txBody>
      </p:sp>
      <p:sp>
        <p:nvSpPr>
          <p:cNvPr id="9" name="Vertical Scroll 8">
            <a:extLst>
              <a:ext uri="{FF2B5EF4-FFF2-40B4-BE49-F238E27FC236}">
                <a16:creationId xmlns:a16="http://schemas.microsoft.com/office/drawing/2014/main" id="{AFEF0942-17DB-EA41-9046-DD7E0E7A7D52}"/>
              </a:ext>
            </a:extLst>
          </p:cNvPr>
          <p:cNvSpPr/>
          <p:nvPr/>
        </p:nvSpPr>
        <p:spPr>
          <a:xfrm>
            <a:off x="5418544" y="4481969"/>
            <a:ext cx="1046874" cy="978195"/>
          </a:xfrm>
          <a:prstGeom prst="verticalScroll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C63856-1B85-BC45-BCC4-3E4063652202}"/>
              </a:ext>
            </a:extLst>
          </p:cNvPr>
          <p:cNvSpPr txBox="1"/>
          <p:nvPr/>
        </p:nvSpPr>
        <p:spPr>
          <a:xfrm>
            <a:off x="2413696" y="4606155"/>
            <a:ext cx="17656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PaN</a:t>
            </a:r>
            <a:endParaRPr kumimoji="0" lang="de-DE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Facilities</a:t>
            </a:r>
            <a:endParaRPr kumimoji="0" lang="de-DE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F72D57-05DD-E243-BED2-540909941567}"/>
              </a:ext>
            </a:extLst>
          </p:cNvPr>
          <p:cNvSpPr/>
          <p:nvPr/>
        </p:nvSpPr>
        <p:spPr>
          <a:xfrm>
            <a:off x="6789409" y="3877251"/>
            <a:ext cx="2198656" cy="263687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F5A2EB-6BB1-3C44-B132-997217A548D7}"/>
              </a:ext>
            </a:extLst>
          </p:cNvPr>
          <p:cNvSpPr txBox="1"/>
          <p:nvPr/>
        </p:nvSpPr>
        <p:spPr>
          <a:xfrm>
            <a:off x="6876223" y="5771621"/>
            <a:ext cx="11385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Database</a:t>
            </a:r>
          </a:p>
        </p:txBody>
      </p:sp>
      <p:sp>
        <p:nvSpPr>
          <p:cNvPr id="13" name="Can 12">
            <a:extLst>
              <a:ext uri="{FF2B5EF4-FFF2-40B4-BE49-F238E27FC236}">
                <a16:creationId xmlns:a16="http://schemas.microsoft.com/office/drawing/2014/main" id="{3CDB5E53-756C-3A4A-802A-A27604115D0C}"/>
              </a:ext>
            </a:extLst>
          </p:cNvPr>
          <p:cNvSpPr/>
          <p:nvPr/>
        </p:nvSpPr>
        <p:spPr>
          <a:xfrm>
            <a:off x="8100679" y="5591348"/>
            <a:ext cx="765544" cy="829340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C3D408-E7ED-014F-978C-893BBC38CADA}"/>
              </a:ext>
            </a:extLst>
          </p:cNvPr>
          <p:cNvSpPr txBox="1"/>
          <p:nvPr/>
        </p:nvSpPr>
        <p:spPr>
          <a:xfrm>
            <a:off x="6790070" y="4771012"/>
            <a:ext cx="1210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Catalogue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Service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15FD05-075D-8F44-9046-B7C0B515E6B8}"/>
              </a:ext>
            </a:extLst>
          </p:cNvPr>
          <p:cNvSpPr txBox="1"/>
          <p:nvPr/>
        </p:nvSpPr>
        <p:spPr>
          <a:xfrm>
            <a:off x="8082424" y="4771012"/>
            <a:ext cx="807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SciCat</a:t>
            </a:r>
            <a:endParaRPr kumimoji="0" lang="de-DE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6" name="Vertical Scroll 15">
            <a:extLst>
              <a:ext uri="{FF2B5EF4-FFF2-40B4-BE49-F238E27FC236}">
                <a16:creationId xmlns:a16="http://schemas.microsoft.com/office/drawing/2014/main" id="{882D05B1-3C37-0E4C-8D2E-417108887088}"/>
              </a:ext>
            </a:extLst>
          </p:cNvPr>
          <p:cNvSpPr/>
          <p:nvPr/>
        </p:nvSpPr>
        <p:spPr>
          <a:xfrm>
            <a:off x="7941191" y="4481969"/>
            <a:ext cx="1046874" cy="978195"/>
          </a:xfrm>
          <a:prstGeom prst="verticalScroll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8125CE-D05E-5E48-8EF6-73C28D84030A}"/>
              </a:ext>
            </a:extLst>
          </p:cNvPr>
          <p:cNvSpPr/>
          <p:nvPr/>
        </p:nvSpPr>
        <p:spPr>
          <a:xfrm>
            <a:off x="9368724" y="3877251"/>
            <a:ext cx="2205608" cy="26405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2D7BB7-A900-D54C-9DC9-D08764ADA4FE}"/>
              </a:ext>
            </a:extLst>
          </p:cNvPr>
          <p:cNvSpPr txBox="1"/>
          <p:nvPr/>
        </p:nvSpPr>
        <p:spPr>
          <a:xfrm>
            <a:off x="9455538" y="5775301"/>
            <a:ext cx="11385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Database</a:t>
            </a:r>
          </a:p>
        </p:txBody>
      </p:sp>
      <p:sp>
        <p:nvSpPr>
          <p:cNvPr id="19" name="Can 18">
            <a:extLst>
              <a:ext uri="{FF2B5EF4-FFF2-40B4-BE49-F238E27FC236}">
                <a16:creationId xmlns:a16="http://schemas.microsoft.com/office/drawing/2014/main" id="{C0B02892-D844-2D48-9268-6FBC150986F2}"/>
              </a:ext>
            </a:extLst>
          </p:cNvPr>
          <p:cNvSpPr/>
          <p:nvPr/>
        </p:nvSpPr>
        <p:spPr>
          <a:xfrm>
            <a:off x="10679994" y="5595028"/>
            <a:ext cx="765544" cy="829340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E047FD-67DA-8840-9DB1-63F6FB5C27CC}"/>
              </a:ext>
            </a:extLst>
          </p:cNvPr>
          <p:cNvSpPr txBox="1"/>
          <p:nvPr/>
        </p:nvSpPr>
        <p:spPr>
          <a:xfrm>
            <a:off x="9369385" y="4774692"/>
            <a:ext cx="1210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Catalogue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Service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BE864E0-8F2D-9541-BC23-2DF73A482B62}"/>
              </a:ext>
            </a:extLst>
          </p:cNvPr>
          <p:cNvSpPr/>
          <p:nvPr/>
        </p:nvSpPr>
        <p:spPr>
          <a:xfrm>
            <a:off x="4450714" y="3321682"/>
            <a:ext cx="1914128" cy="77751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C6A506-95CF-4247-B6BA-5D5E997BB011}"/>
              </a:ext>
            </a:extLst>
          </p:cNvPr>
          <p:cNvSpPr txBox="1"/>
          <p:nvPr/>
        </p:nvSpPr>
        <p:spPr>
          <a:xfrm>
            <a:off x="4701893" y="3541179"/>
            <a:ext cx="1466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ICAT Site API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4F25055-9D9A-CD49-B6C9-4ED4720117F2}"/>
              </a:ext>
            </a:extLst>
          </p:cNvPr>
          <p:cNvSpPr/>
          <p:nvPr/>
        </p:nvSpPr>
        <p:spPr>
          <a:xfrm>
            <a:off x="6935173" y="3321683"/>
            <a:ext cx="1914128" cy="77751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DAB5EC-7270-8E48-927D-32ADB21B4A14}"/>
              </a:ext>
            </a:extLst>
          </p:cNvPr>
          <p:cNvSpPr txBox="1"/>
          <p:nvPr/>
        </p:nvSpPr>
        <p:spPr>
          <a:xfrm>
            <a:off x="7099021" y="3477384"/>
            <a:ext cx="1641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SciCat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Site API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1F69E80-CCCB-B541-B427-53B5F0A337B1}"/>
              </a:ext>
            </a:extLst>
          </p:cNvPr>
          <p:cNvSpPr/>
          <p:nvPr/>
        </p:nvSpPr>
        <p:spPr>
          <a:xfrm>
            <a:off x="9481593" y="3336513"/>
            <a:ext cx="1914128" cy="77751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E5915A-BA3C-F242-B605-2FDC87B7437F}"/>
              </a:ext>
            </a:extLst>
          </p:cNvPr>
          <p:cNvSpPr txBox="1"/>
          <p:nvPr/>
        </p:nvSpPr>
        <p:spPr>
          <a:xfrm>
            <a:off x="9562855" y="3495636"/>
            <a:ext cx="1806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Custom Site API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B19777F-3E8D-3641-9928-75D92AC84FBD}"/>
              </a:ext>
            </a:extLst>
          </p:cNvPr>
          <p:cNvSpPr txBox="1"/>
          <p:nvPr/>
        </p:nvSpPr>
        <p:spPr>
          <a:xfrm>
            <a:off x="2510132" y="2509049"/>
            <a:ext cx="1572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Abstraction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F5EB94D-016F-8046-AFEF-67072DC16DBC}"/>
              </a:ext>
            </a:extLst>
          </p:cNvPr>
          <p:cNvSpPr/>
          <p:nvPr/>
        </p:nvSpPr>
        <p:spPr>
          <a:xfrm>
            <a:off x="4266762" y="312821"/>
            <a:ext cx="7661885" cy="150064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61F7352D-7437-094C-9A3A-DBA42CE8E73D}"/>
              </a:ext>
            </a:extLst>
          </p:cNvPr>
          <p:cNvSpPr/>
          <p:nvPr/>
        </p:nvSpPr>
        <p:spPr>
          <a:xfrm>
            <a:off x="4450713" y="1519651"/>
            <a:ext cx="1946997" cy="7110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de-DE" b="1" dirty="0">
                <a:solidFill>
                  <a:prstClr val="black"/>
                </a:solidFill>
                <a:latin typeface="Calibri Light" panose="020F0302020204030204"/>
              </a:rPr>
              <a:t>Common REST API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8118AC0-A1D4-8844-A169-7BF19F077E1C}"/>
              </a:ext>
            </a:extLst>
          </p:cNvPr>
          <p:cNvSpPr/>
          <p:nvPr/>
        </p:nvSpPr>
        <p:spPr>
          <a:xfrm>
            <a:off x="4426762" y="487510"/>
            <a:ext cx="6968960" cy="85198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GB" sz="2800" b="1" dirty="0">
                <a:solidFill>
                  <a:prstClr val="black"/>
                </a:solidFill>
                <a:latin typeface="Calibri Light" panose="020F0302020204030204"/>
              </a:rPr>
              <a:t>Federated</a:t>
            </a:r>
            <a:r>
              <a:rPr lang="de-DE" sz="2800" b="1" dirty="0">
                <a:solidFill>
                  <a:prstClr val="black"/>
                </a:solidFill>
                <a:latin typeface="Calibri Light" panose="020F0302020204030204"/>
              </a:rPr>
              <a:t> Data Search Service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106E5645-8E8C-FA42-B1F1-4BBB250A01E6}"/>
              </a:ext>
            </a:extLst>
          </p:cNvPr>
          <p:cNvSpPr/>
          <p:nvPr/>
        </p:nvSpPr>
        <p:spPr>
          <a:xfrm>
            <a:off x="4450714" y="2410818"/>
            <a:ext cx="1947546" cy="74148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de-DE" b="1" dirty="0">
                <a:solidFill>
                  <a:prstClr val="white"/>
                </a:solidFill>
                <a:latin typeface="Calibri Light" panose="020F0302020204030204"/>
              </a:rPr>
              <a:t>Adapter Interface Layer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1F7352D-7437-094C-9A3A-DBA42CE8E73D}"/>
              </a:ext>
            </a:extLst>
          </p:cNvPr>
          <p:cNvSpPr/>
          <p:nvPr/>
        </p:nvSpPr>
        <p:spPr>
          <a:xfrm>
            <a:off x="6914964" y="1514174"/>
            <a:ext cx="1946997" cy="7110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de-DE" b="1" dirty="0">
                <a:solidFill>
                  <a:prstClr val="black"/>
                </a:solidFill>
                <a:latin typeface="Calibri Light" panose="020F0302020204030204"/>
              </a:rPr>
              <a:t>Common REST API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61F7352D-7437-094C-9A3A-DBA42CE8E73D}"/>
              </a:ext>
            </a:extLst>
          </p:cNvPr>
          <p:cNvSpPr/>
          <p:nvPr/>
        </p:nvSpPr>
        <p:spPr>
          <a:xfrm>
            <a:off x="9448724" y="1508150"/>
            <a:ext cx="1946997" cy="7110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de-DE" b="1" dirty="0">
                <a:solidFill>
                  <a:prstClr val="black"/>
                </a:solidFill>
                <a:latin typeface="Calibri Light" panose="020F0302020204030204"/>
              </a:rPr>
              <a:t>Common REST API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06E5645-8E8C-FA42-B1F1-4BBB250A01E6}"/>
              </a:ext>
            </a:extLst>
          </p:cNvPr>
          <p:cNvSpPr/>
          <p:nvPr/>
        </p:nvSpPr>
        <p:spPr>
          <a:xfrm>
            <a:off x="6914964" y="2395909"/>
            <a:ext cx="1947546" cy="74148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de-DE" b="1" dirty="0">
                <a:solidFill>
                  <a:prstClr val="white"/>
                </a:solidFill>
                <a:latin typeface="Calibri Light" panose="020F0302020204030204"/>
              </a:rPr>
              <a:t>Adapter Interface Layer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06E5645-8E8C-FA42-B1F1-4BBB250A01E6}"/>
              </a:ext>
            </a:extLst>
          </p:cNvPr>
          <p:cNvSpPr/>
          <p:nvPr/>
        </p:nvSpPr>
        <p:spPr>
          <a:xfrm>
            <a:off x="9430869" y="2395099"/>
            <a:ext cx="1947546" cy="74148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de-DE" b="1" dirty="0">
                <a:solidFill>
                  <a:prstClr val="white"/>
                </a:solidFill>
                <a:latin typeface="Calibri Light" panose="020F0302020204030204"/>
              </a:rPr>
              <a:t>Adapter Interface Layer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AD7E60B-C70D-7A4C-A4FA-63C5264BD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451504"/>
            <a:ext cx="1176429" cy="108452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115FD05-075D-8F44-9046-B7C0B515E6B8}"/>
              </a:ext>
            </a:extLst>
          </p:cNvPr>
          <p:cNvSpPr txBox="1"/>
          <p:nvPr/>
        </p:nvSpPr>
        <p:spPr>
          <a:xfrm>
            <a:off x="10594119" y="4771012"/>
            <a:ext cx="956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Custom</a:t>
            </a:r>
          </a:p>
        </p:txBody>
      </p:sp>
      <p:sp>
        <p:nvSpPr>
          <p:cNvPr id="40" name="Vertical Scroll 39">
            <a:extLst>
              <a:ext uri="{FF2B5EF4-FFF2-40B4-BE49-F238E27FC236}">
                <a16:creationId xmlns:a16="http://schemas.microsoft.com/office/drawing/2014/main" id="{882D05B1-3C37-0E4C-8D2E-417108887088}"/>
              </a:ext>
            </a:extLst>
          </p:cNvPr>
          <p:cNvSpPr/>
          <p:nvPr/>
        </p:nvSpPr>
        <p:spPr>
          <a:xfrm>
            <a:off x="10527458" y="4481969"/>
            <a:ext cx="1046874" cy="978195"/>
          </a:xfrm>
          <a:prstGeom prst="verticalScroll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610" y="168446"/>
            <a:ext cx="1704102" cy="170123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993306" y="807816"/>
            <a:ext cx="1257955" cy="37189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Portal</a:t>
            </a:r>
            <a:endParaRPr lang="en-GB" dirty="0"/>
          </a:p>
        </p:txBody>
      </p:sp>
      <p:sp>
        <p:nvSpPr>
          <p:cNvPr id="32" name="Left-Right Arrow 31"/>
          <p:cNvSpPr/>
          <p:nvPr/>
        </p:nvSpPr>
        <p:spPr>
          <a:xfrm>
            <a:off x="3381141" y="692696"/>
            <a:ext cx="969329" cy="64679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Left-Right Arrow 41"/>
          <p:cNvSpPr/>
          <p:nvPr/>
        </p:nvSpPr>
        <p:spPr>
          <a:xfrm rot="5400000">
            <a:off x="625911" y="2201820"/>
            <a:ext cx="969329" cy="64679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8118AC0-A1D4-8844-A169-7BF19F077E1C}"/>
              </a:ext>
            </a:extLst>
          </p:cNvPr>
          <p:cNvSpPr/>
          <p:nvPr/>
        </p:nvSpPr>
        <p:spPr>
          <a:xfrm>
            <a:off x="157268" y="3135466"/>
            <a:ext cx="1926575" cy="192746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GB" sz="2800" b="1" dirty="0">
                <a:solidFill>
                  <a:prstClr val="black"/>
                </a:solidFill>
                <a:latin typeface="Calibri Light" panose="020F0302020204030204"/>
              </a:rPr>
              <a:t>Federated</a:t>
            </a:r>
            <a:r>
              <a:rPr lang="de-DE" sz="2800" b="1" dirty="0">
                <a:solidFill>
                  <a:prstClr val="black"/>
                </a:solidFill>
                <a:latin typeface="Calibri Light" panose="020F0302020204030204"/>
              </a:rPr>
              <a:t> Processing Service</a:t>
            </a:r>
          </a:p>
        </p:txBody>
      </p:sp>
    </p:spTree>
    <p:extLst>
      <p:ext uri="{BB962C8B-B14F-4D97-AF65-F5344CB8AC3E}">
        <p14:creationId xmlns:p14="http://schemas.microsoft.com/office/powerpoint/2010/main" val="309142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1" grpId="0" animBg="1"/>
      <p:bldP spid="33" grpId="0" animBg="1"/>
      <p:bldP spid="35" grpId="0" animBg="1"/>
      <p:bldP spid="37" grpId="0" animBg="1"/>
      <p:bldP spid="43" grpId="0" animBg="1"/>
      <p:bldP spid="44" grpId="0" animBg="1"/>
      <p:bldP spid="45" grpId="0" animBg="1"/>
      <p:bldP spid="46" grpId="0" animBg="1"/>
      <p:bldP spid="6" grpId="0" animBg="1"/>
      <p:bldP spid="32" grpId="0" animBg="1"/>
      <p:bldP spid="42" grpId="0" animBg="1"/>
      <p:bldP spid="4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DAD7E60B-C70D-7A4C-A4FA-63C5264BD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451504"/>
            <a:ext cx="1176429" cy="1084521"/>
          </a:xfrm>
          <a:prstGeom prst="rect">
            <a:avLst/>
          </a:prstGeom>
        </p:spPr>
      </p:pic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13D774F5-12F2-C442-A7CF-26810C43F971}"/>
              </a:ext>
            </a:extLst>
          </p:cNvPr>
          <p:cNvSpPr txBox="1">
            <a:spLocks/>
          </p:cNvSpPr>
          <p:nvPr/>
        </p:nvSpPr>
        <p:spPr>
          <a:xfrm>
            <a:off x="1662224" y="1149507"/>
            <a:ext cx="6161968" cy="36933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434342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34342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34342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34342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34342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200" dirty="0">
                <a:solidFill>
                  <a:schemeClr val="tx1"/>
                </a:solidFill>
                <a:latin typeface="+mn-lt"/>
              </a:rPr>
              <a:t>Securely search for their own data at a facility</a:t>
            </a:r>
          </a:p>
          <a:p>
            <a:r>
              <a:rPr lang="en-US" sz="2200" dirty="0">
                <a:solidFill>
                  <a:schemeClr val="tx1"/>
                </a:solidFill>
                <a:latin typeface="+mn-lt"/>
              </a:rPr>
              <a:t>Securely search for their own data across facilities </a:t>
            </a:r>
            <a:endParaRPr lang="en-GB" sz="2200" dirty="0">
              <a:solidFill>
                <a:schemeClr val="tx1"/>
              </a:solidFill>
              <a:latin typeface="+mn-lt"/>
            </a:endParaRPr>
          </a:p>
          <a:p>
            <a:r>
              <a:rPr lang="en-US" sz="2200" dirty="0">
                <a:solidFill>
                  <a:schemeClr val="tx1"/>
                </a:solidFill>
                <a:latin typeface="+mn-lt"/>
              </a:rPr>
              <a:t>Searching  for open data 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+mn-lt"/>
              </a:rPr>
              <a:t>Based on </a:t>
            </a:r>
            <a:r>
              <a:rPr lang="en-GB" sz="1800" dirty="0">
                <a:solidFill>
                  <a:schemeClr val="tx1"/>
                </a:solidFill>
              </a:rPr>
              <a:t>Experiment Configuration </a:t>
            </a:r>
            <a:endParaRPr lang="en-US" sz="1800" dirty="0">
              <a:solidFill>
                <a:schemeClr val="tx1"/>
              </a:solidFill>
              <a:latin typeface="+mn-lt"/>
            </a:endParaRPr>
          </a:p>
          <a:p>
            <a:pPr lvl="1"/>
            <a:r>
              <a:rPr lang="en-US" sz="1800" dirty="0">
                <a:solidFill>
                  <a:schemeClr val="tx1"/>
                </a:solidFill>
                <a:latin typeface="+mn-lt"/>
              </a:rPr>
              <a:t>Based on </a:t>
            </a:r>
            <a:r>
              <a:rPr lang="en-GB" sz="1800" dirty="0">
                <a:solidFill>
                  <a:schemeClr val="tx1"/>
                </a:solidFill>
              </a:rPr>
              <a:t>Sample and Sample Conditions</a:t>
            </a:r>
            <a:endParaRPr lang="en-GB" sz="2200" dirty="0">
              <a:solidFill>
                <a:schemeClr val="tx1"/>
              </a:solidFill>
            </a:endParaRPr>
          </a:p>
          <a:p>
            <a:pPr lvl="1"/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57F890DF-40A8-5248-881B-E21AAAE0E7CE}"/>
              </a:ext>
            </a:extLst>
          </p:cNvPr>
          <p:cNvSpPr txBox="1">
            <a:spLocks/>
          </p:cNvSpPr>
          <p:nvPr/>
        </p:nvSpPr>
        <p:spPr>
          <a:xfrm>
            <a:off x="1991544" y="381000"/>
            <a:ext cx="5775699" cy="44627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434342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GB" dirty="0" err="1"/>
              <a:t>PaN</a:t>
            </a:r>
            <a:r>
              <a:rPr lang="en-GB" dirty="0"/>
              <a:t> Facility Users/Data Owners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13D774F5-12F2-C442-A7CF-26810C43F971}"/>
              </a:ext>
            </a:extLst>
          </p:cNvPr>
          <p:cNvSpPr txBox="1">
            <a:spLocks/>
          </p:cNvSpPr>
          <p:nvPr/>
        </p:nvSpPr>
        <p:spPr>
          <a:xfrm>
            <a:off x="7767243" y="1169850"/>
            <a:ext cx="4233413" cy="36933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434342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34342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34342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34342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34342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  <a:latin typeface="+mn-lt"/>
              </a:rPr>
              <a:t>Why?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+mn-lt"/>
              </a:rPr>
              <a:t>Process/reprocess data (WP4)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+mn-lt"/>
              </a:rPr>
              <a:t>Integrate Interoperable data (WP4)</a:t>
            </a:r>
            <a:endParaRPr lang="en-GB" sz="1800" dirty="0">
              <a:solidFill>
                <a:schemeClr val="tx1"/>
              </a:solidFill>
            </a:endParaRP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Publish data/Link to publication (WP2)</a:t>
            </a:r>
            <a:endParaRPr lang="en-GB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212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Fig. 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710" y="1230821"/>
            <a:ext cx="4824536" cy="444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36BC4BE-1CC0-2F4C-931E-348719392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Supporting </a:t>
            </a:r>
            <a:r>
              <a:rPr lang="en-GB" dirty="0" err="1"/>
              <a:t>PaN</a:t>
            </a:r>
            <a:r>
              <a:rPr lang="en-GB" dirty="0"/>
              <a:t> Research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B8CED0-27CD-5D40-9C2B-96565FE73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2776" y="1143000"/>
            <a:ext cx="4360216" cy="485800"/>
          </a:xfrm>
        </p:spPr>
        <p:txBody>
          <a:bodyPr>
            <a:normAutofit/>
          </a:bodyPr>
          <a:lstStyle/>
          <a:p>
            <a:r>
              <a:rPr lang="en-GB" dirty="0"/>
              <a:t>Technique Development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45D53F-AF17-2243-91AC-7824CA990F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1628800"/>
            <a:ext cx="4486672" cy="4944888"/>
          </a:xfrm>
        </p:spPr>
        <p:txBody>
          <a:bodyPr/>
          <a:lstStyle/>
          <a:p>
            <a:r>
              <a:rPr lang="en-US" sz="2000" dirty="0"/>
              <a:t>Pulmonary disease studies in animal models to resolve the full pathway from gas intake to gas exchange.</a:t>
            </a:r>
          </a:p>
          <a:p>
            <a:r>
              <a:rPr lang="en-US" sz="2000" dirty="0"/>
              <a:t>Mainly focuses on technical details of acquisition and post-processing steps.</a:t>
            </a:r>
          </a:p>
          <a:p>
            <a:r>
              <a:rPr lang="en-US" sz="2000" dirty="0"/>
              <a:t>Published as an open access dataset (</a:t>
            </a:r>
            <a:r>
              <a:rPr lang="en-US" sz="2000" u="sng" dirty="0">
                <a:hlinkClick r:id="rId3"/>
              </a:rPr>
              <a:t>https://doi.org/10.16907/7eb141d3-11f1-47a6-9d0e-76f8832ed1b2</a:t>
            </a:r>
            <a:r>
              <a:rPr lang="en-US" sz="2000" dirty="0"/>
              <a:t>) and may serve for future studies of lung structure and function in normal and pathological conditions at a new level of resolution and detail.</a:t>
            </a:r>
          </a:p>
          <a:p>
            <a:r>
              <a:rPr lang="en-US" sz="2000" dirty="0"/>
              <a:t>~2Tb of data published February 2020</a:t>
            </a:r>
            <a:endParaRPr lang="en-GB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393594-EE3C-534F-B002-2B5C7B8B3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992" y="-171400"/>
            <a:ext cx="7588061" cy="6192688"/>
          </a:xfrm>
          <a:prstGeom prst="rect">
            <a:avLst/>
          </a:prstGeom>
        </p:spPr>
      </p:pic>
      <p:pic>
        <p:nvPicPr>
          <p:cNvPr id="9" name="Picture 4" descr="Fig. 5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58628">
            <a:off x="8838418" y="4611344"/>
            <a:ext cx="3304075" cy="281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009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F4DBE-DD20-9C4F-8E7A-006B934FC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3068960"/>
            <a:ext cx="7310043" cy="446276"/>
          </a:xfrm>
        </p:spPr>
        <p:txBody>
          <a:bodyPr/>
          <a:lstStyle/>
          <a:p>
            <a:r>
              <a:rPr lang="en-GB" dirty="0"/>
              <a:t>Use case Two – Interdisciplinary researchers</a:t>
            </a:r>
          </a:p>
        </p:txBody>
      </p:sp>
    </p:spTree>
    <p:extLst>
      <p:ext uri="{BB962C8B-B14F-4D97-AF65-F5344CB8AC3E}">
        <p14:creationId xmlns:p14="http://schemas.microsoft.com/office/powerpoint/2010/main" val="4101553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6BC4BE-1CC0-2F4C-931E-348719392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Supporting non-PaN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B8CED0-27CD-5D40-9C2B-96565FE735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to reach the wider community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45D53F-AF17-2243-91AC-7824CA990F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2057400"/>
            <a:ext cx="4486672" cy="4516288"/>
          </a:xfrm>
        </p:spPr>
        <p:txBody>
          <a:bodyPr/>
          <a:lstStyle/>
          <a:p>
            <a:r>
              <a:rPr lang="en-GB" dirty="0"/>
              <a:t>Datasets from Photon and Neutron facilities can be useful in many scientific domains</a:t>
            </a:r>
          </a:p>
          <a:p>
            <a:r>
              <a:rPr lang="en-GB" dirty="0"/>
              <a:t>The domain specific search API requires some knowledge and investment from the potential user</a:t>
            </a:r>
          </a:p>
          <a:p>
            <a:r>
              <a:rPr lang="en-GB" dirty="0"/>
              <a:t>Generic (EOSC-hosted) data repositories fill the gap: They are available to everyone and carry information on datasets from a wide range of disciplines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393594-EE3C-534F-B002-2B5C7B8B3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992" y="-171400"/>
            <a:ext cx="7588061" cy="619268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F1D1D9B-46AF-5642-8F76-80FE4577D451}"/>
              </a:ext>
            </a:extLst>
          </p:cNvPr>
          <p:cNvGrpSpPr/>
          <p:nvPr/>
        </p:nvGrpSpPr>
        <p:grpSpPr>
          <a:xfrm>
            <a:off x="5447928" y="5979676"/>
            <a:ext cx="3528392" cy="461665"/>
            <a:chOff x="5447928" y="5979676"/>
            <a:chExt cx="3528392" cy="461665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64B113A-DABF-CB4F-81B1-C0B0398FA4D1}"/>
                </a:ext>
              </a:extLst>
            </p:cNvPr>
            <p:cNvSpPr/>
            <p:nvPr/>
          </p:nvSpPr>
          <p:spPr>
            <a:xfrm>
              <a:off x="5447928" y="5994484"/>
              <a:ext cx="3528392" cy="432048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rgbClr val="4A4E4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imaging rat lung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E6C454A-5CE0-D249-883C-397F736ACDD4}"/>
                </a:ext>
              </a:extLst>
            </p:cNvPr>
            <p:cNvSpPr txBox="1"/>
            <p:nvPr/>
          </p:nvSpPr>
          <p:spPr>
            <a:xfrm>
              <a:off x="5464632" y="5979676"/>
              <a:ext cx="4873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🔎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2952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D18BE-1D5B-EF45-BB5B-C6B36A43A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Harvesting by Data Repositories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FE4636-EA15-1442-958E-156CF71A0F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How to get PaN data out there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632BFA-5376-7043-A8E3-9F8B6F3095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1772816"/>
            <a:ext cx="10967392" cy="990600"/>
          </a:xfrm>
        </p:spPr>
        <p:txBody>
          <a:bodyPr/>
          <a:lstStyle/>
          <a:p>
            <a:r>
              <a:rPr lang="en-GB" dirty="0"/>
              <a:t>Data is pushed to existing services for immediate and wide reach</a:t>
            </a:r>
          </a:p>
          <a:p>
            <a:r>
              <a:rPr lang="en-GB" dirty="0"/>
              <a:t>Facilities operate public endpoints providing access via known protocols and metadata schemas. PaNOSC chose OAI-PMH, due to broad support.</a:t>
            </a:r>
          </a:p>
          <a:p>
            <a:r>
              <a:rPr lang="en-GB" dirty="0"/>
              <a:t>Any foreign repository is free to harvest (copy) the entire public metadata collection.</a:t>
            </a:r>
          </a:p>
          <a:p>
            <a:r>
              <a:rPr lang="en-GB" dirty="0"/>
              <a:t>Meta-data schema is limited to what is common to most science areas (Dublin Core or equivalent). Extensions are possible, especially where there is a potential cross discipline agreement. Example: B2find carries “instrument”.</a:t>
            </a:r>
          </a:p>
          <a:p>
            <a:r>
              <a:rPr lang="en-GB" dirty="0"/>
              <a:t>This allows a generic user to type in their search terms into some widely known and adopted EOSC service.</a:t>
            </a:r>
            <a:br>
              <a:rPr lang="en-GB" dirty="0"/>
            </a:br>
            <a:r>
              <a:rPr lang="en-GB" dirty="0"/>
              <a:t>The results will be generated from the fully public metadata in the local database on the service. The original datasets still reside at the facility.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1803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EAA9BCE-870C-9F4E-A722-4E7D2B89050B}"/>
              </a:ext>
            </a:extLst>
          </p:cNvPr>
          <p:cNvSpPr/>
          <p:nvPr/>
        </p:nvSpPr>
        <p:spPr>
          <a:xfrm>
            <a:off x="1720067" y="1739591"/>
            <a:ext cx="10352597" cy="149545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77A79A0-67B4-F444-A377-98B6B90D50C2}"/>
              </a:ext>
            </a:extLst>
          </p:cNvPr>
          <p:cNvSpPr/>
          <p:nvPr/>
        </p:nvSpPr>
        <p:spPr>
          <a:xfrm>
            <a:off x="1720067" y="3324418"/>
            <a:ext cx="10352597" cy="255285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3D865A-D204-F04B-B1DC-F5772AC03B03}"/>
              </a:ext>
            </a:extLst>
          </p:cNvPr>
          <p:cNvSpPr/>
          <p:nvPr/>
        </p:nvSpPr>
        <p:spPr>
          <a:xfrm>
            <a:off x="3863752" y="3436222"/>
            <a:ext cx="2234618" cy="2310613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68B38F-A5A2-4749-B6A1-B98C31398B59}"/>
              </a:ext>
            </a:extLst>
          </p:cNvPr>
          <p:cNvSpPr txBox="1"/>
          <p:nvPr/>
        </p:nvSpPr>
        <p:spPr>
          <a:xfrm>
            <a:off x="3881082" y="5185906"/>
            <a:ext cx="130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Database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968B6391-12F3-B14F-8129-D73602EA7E55}"/>
              </a:ext>
            </a:extLst>
          </p:cNvPr>
          <p:cNvSpPr/>
          <p:nvPr/>
        </p:nvSpPr>
        <p:spPr>
          <a:xfrm>
            <a:off x="5196470" y="4938233"/>
            <a:ext cx="778066" cy="726725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DE88A5-EED1-A14E-93AB-C26B2CD4E4C8}"/>
              </a:ext>
            </a:extLst>
          </p:cNvPr>
          <p:cNvSpPr txBox="1"/>
          <p:nvPr/>
        </p:nvSpPr>
        <p:spPr>
          <a:xfrm>
            <a:off x="3864424" y="4101620"/>
            <a:ext cx="1230519" cy="620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Catalogue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Service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820C2C-8EF5-4446-97B0-627AE401924E}"/>
              </a:ext>
            </a:extLst>
          </p:cNvPr>
          <p:cNvSpPr txBox="1"/>
          <p:nvPr/>
        </p:nvSpPr>
        <p:spPr>
          <a:xfrm>
            <a:off x="5266675" y="4219397"/>
            <a:ext cx="643022" cy="350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ICAT</a:t>
            </a:r>
          </a:p>
        </p:txBody>
      </p:sp>
      <p:sp>
        <p:nvSpPr>
          <p:cNvPr id="9" name="Vertical Scroll 8">
            <a:extLst>
              <a:ext uri="{FF2B5EF4-FFF2-40B4-BE49-F238E27FC236}">
                <a16:creationId xmlns:a16="http://schemas.microsoft.com/office/drawing/2014/main" id="{AFEF0942-17DB-EA41-9046-DD7E0E7A7D52}"/>
              </a:ext>
            </a:extLst>
          </p:cNvPr>
          <p:cNvSpPr/>
          <p:nvPr/>
        </p:nvSpPr>
        <p:spPr>
          <a:xfrm>
            <a:off x="5034373" y="3966118"/>
            <a:ext cx="1063997" cy="857162"/>
          </a:xfrm>
          <a:prstGeom prst="verticalScroll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C63856-1B85-BC45-BCC4-3E4063652202}"/>
              </a:ext>
            </a:extLst>
          </p:cNvPr>
          <p:cNvSpPr txBox="1"/>
          <p:nvPr/>
        </p:nvSpPr>
        <p:spPr>
          <a:xfrm>
            <a:off x="1799266" y="4003641"/>
            <a:ext cx="1794556" cy="1051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PaN</a:t>
            </a:r>
            <a:endParaRPr kumimoji="0" lang="de-DE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Facilities</a:t>
            </a:r>
            <a:endParaRPr kumimoji="0" lang="de-DE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F72D57-05DD-E243-BED2-540909941567}"/>
              </a:ext>
            </a:extLst>
          </p:cNvPr>
          <p:cNvSpPr/>
          <p:nvPr/>
        </p:nvSpPr>
        <p:spPr>
          <a:xfrm>
            <a:off x="6427661" y="3436222"/>
            <a:ext cx="2234618" cy="2310613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F5A2EB-6BB1-3C44-B132-997217A548D7}"/>
              </a:ext>
            </a:extLst>
          </p:cNvPr>
          <p:cNvSpPr txBox="1"/>
          <p:nvPr/>
        </p:nvSpPr>
        <p:spPr>
          <a:xfrm>
            <a:off x="6444990" y="5185906"/>
            <a:ext cx="130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Database</a:t>
            </a:r>
          </a:p>
        </p:txBody>
      </p:sp>
      <p:sp>
        <p:nvSpPr>
          <p:cNvPr id="13" name="Can 12">
            <a:extLst>
              <a:ext uri="{FF2B5EF4-FFF2-40B4-BE49-F238E27FC236}">
                <a16:creationId xmlns:a16="http://schemas.microsoft.com/office/drawing/2014/main" id="{3CDB5E53-756C-3A4A-802A-A27604115D0C}"/>
              </a:ext>
            </a:extLst>
          </p:cNvPr>
          <p:cNvSpPr/>
          <p:nvPr/>
        </p:nvSpPr>
        <p:spPr>
          <a:xfrm>
            <a:off x="7760378" y="4938233"/>
            <a:ext cx="778066" cy="726725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C3D408-E7ED-014F-978C-893BBC38CADA}"/>
              </a:ext>
            </a:extLst>
          </p:cNvPr>
          <p:cNvSpPr txBox="1"/>
          <p:nvPr/>
        </p:nvSpPr>
        <p:spPr>
          <a:xfrm>
            <a:off x="6428332" y="4101620"/>
            <a:ext cx="1230519" cy="620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Catalogue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Service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15FD05-075D-8F44-9046-B7C0B515E6B8}"/>
              </a:ext>
            </a:extLst>
          </p:cNvPr>
          <p:cNvSpPr txBox="1"/>
          <p:nvPr/>
        </p:nvSpPr>
        <p:spPr>
          <a:xfrm>
            <a:off x="7741825" y="4219397"/>
            <a:ext cx="820542" cy="350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SciCat</a:t>
            </a:r>
          </a:p>
        </p:txBody>
      </p:sp>
      <p:sp>
        <p:nvSpPr>
          <p:cNvPr id="16" name="Vertical Scroll 15">
            <a:extLst>
              <a:ext uri="{FF2B5EF4-FFF2-40B4-BE49-F238E27FC236}">
                <a16:creationId xmlns:a16="http://schemas.microsoft.com/office/drawing/2014/main" id="{882D05B1-3C37-0E4C-8D2E-417108887088}"/>
              </a:ext>
            </a:extLst>
          </p:cNvPr>
          <p:cNvSpPr/>
          <p:nvPr/>
        </p:nvSpPr>
        <p:spPr>
          <a:xfrm>
            <a:off x="7598281" y="3966118"/>
            <a:ext cx="1063997" cy="857162"/>
          </a:xfrm>
          <a:prstGeom prst="verticalScroll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8125CE-D05E-5E48-8EF6-73C28D84030A}"/>
              </a:ext>
            </a:extLst>
          </p:cNvPr>
          <p:cNvSpPr/>
          <p:nvPr/>
        </p:nvSpPr>
        <p:spPr>
          <a:xfrm>
            <a:off x="9049164" y="3436222"/>
            <a:ext cx="2733409" cy="2313838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2D7BB7-A900-D54C-9DC9-D08764ADA4FE}"/>
              </a:ext>
            </a:extLst>
          </p:cNvPr>
          <p:cNvSpPr txBox="1"/>
          <p:nvPr/>
        </p:nvSpPr>
        <p:spPr>
          <a:xfrm>
            <a:off x="9066494" y="5189130"/>
            <a:ext cx="130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Database</a:t>
            </a:r>
          </a:p>
        </p:txBody>
      </p:sp>
      <p:sp>
        <p:nvSpPr>
          <p:cNvPr id="19" name="Can 18">
            <a:extLst>
              <a:ext uri="{FF2B5EF4-FFF2-40B4-BE49-F238E27FC236}">
                <a16:creationId xmlns:a16="http://schemas.microsoft.com/office/drawing/2014/main" id="{C0B02892-D844-2D48-9268-6FBC150986F2}"/>
              </a:ext>
            </a:extLst>
          </p:cNvPr>
          <p:cNvSpPr/>
          <p:nvPr/>
        </p:nvSpPr>
        <p:spPr>
          <a:xfrm>
            <a:off x="10381881" y="4941457"/>
            <a:ext cx="778066" cy="726725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E047FD-67DA-8840-9DB1-63F6FB5C27CC}"/>
              </a:ext>
            </a:extLst>
          </p:cNvPr>
          <p:cNvSpPr txBox="1"/>
          <p:nvPr/>
        </p:nvSpPr>
        <p:spPr>
          <a:xfrm>
            <a:off x="9049836" y="4104845"/>
            <a:ext cx="1230519" cy="620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Catalogue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Service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FBF400-D5C0-B94E-B7F8-EEDDEA5F0029}"/>
              </a:ext>
            </a:extLst>
          </p:cNvPr>
          <p:cNvSpPr txBox="1"/>
          <p:nvPr/>
        </p:nvSpPr>
        <p:spPr>
          <a:xfrm>
            <a:off x="10381881" y="4129618"/>
            <a:ext cx="1252350" cy="620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Custom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Catalogue</a:t>
            </a:r>
          </a:p>
        </p:txBody>
      </p:sp>
      <p:sp>
        <p:nvSpPr>
          <p:cNvPr id="22" name="Vertical Scroll 21">
            <a:extLst>
              <a:ext uri="{FF2B5EF4-FFF2-40B4-BE49-F238E27FC236}">
                <a16:creationId xmlns:a16="http://schemas.microsoft.com/office/drawing/2014/main" id="{863D9EA8-D582-2948-B634-46C1A402A651}"/>
              </a:ext>
            </a:extLst>
          </p:cNvPr>
          <p:cNvSpPr/>
          <p:nvPr/>
        </p:nvSpPr>
        <p:spPr>
          <a:xfrm>
            <a:off x="10219785" y="3969343"/>
            <a:ext cx="1562788" cy="857162"/>
          </a:xfrm>
          <a:prstGeom prst="verticalScroll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BE864E0-8F2D-9541-BC23-2DF73A482B62}"/>
              </a:ext>
            </a:extLst>
          </p:cNvPr>
          <p:cNvSpPr/>
          <p:nvPr/>
        </p:nvSpPr>
        <p:spPr>
          <a:xfrm>
            <a:off x="4050713" y="2949394"/>
            <a:ext cx="1945436" cy="68131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C6A506-95CF-4247-B6BA-5D5E997BB011}"/>
              </a:ext>
            </a:extLst>
          </p:cNvPr>
          <p:cNvSpPr txBox="1"/>
          <p:nvPr/>
        </p:nvSpPr>
        <p:spPr>
          <a:xfrm>
            <a:off x="4306000" y="3141732"/>
            <a:ext cx="1490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ICAT API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4F25055-9D9A-CD49-B6C9-4ED4720117F2}"/>
              </a:ext>
            </a:extLst>
          </p:cNvPr>
          <p:cNvSpPr/>
          <p:nvPr/>
        </p:nvSpPr>
        <p:spPr>
          <a:xfrm>
            <a:off x="6575809" y="2949395"/>
            <a:ext cx="1945436" cy="68131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DAB5EC-7270-8E48-927D-32ADB21B4A14}"/>
              </a:ext>
            </a:extLst>
          </p:cNvPr>
          <p:cNvSpPr txBox="1"/>
          <p:nvPr/>
        </p:nvSpPr>
        <p:spPr>
          <a:xfrm>
            <a:off x="6742337" y="3085831"/>
            <a:ext cx="1668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SciCat API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1F69E80-CCCB-B541-B427-53B5F0A337B1}"/>
              </a:ext>
            </a:extLst>
          </p:cNvPr>
          <p:cNvSpPr/>
          <p:nvPr/>
        </p:nvSpPr>
        <p:spPr>
          <a:xfrm>
            <a:off x="9409163" y="2949393"/>
            <a:ext cx="1945436" cy="68131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E5915A-BA3C-F242-B605-2FDC87B7437F}"/>
              </a:ext>
            </a:extLst>
          </p:cNvPr>
          <p:cNvSpPr txBox="1"/>
          <p:nvPr/>
        </p:nvSpPr>
        <p:spPr>
          <a:xfrm>
            <a:off x="9491754" y="3088828"/>
            <a:ext cx="1836329" cy="350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Custom Site API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B19777F-3E8D-3641-9928-75D92AC84FBD}"/>
              </a:ext>
            </a:extLst>
          </p:cNvPr>
          <p:cNvSpPr txBox="1"/>
          <p:nvPr/>
        </p:nvSpPr>
        <p:spPr>
          <a:xfrm>
            <a:off x="1857810" y="2262635"/>
            <a:ext cx="1598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Abstraction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F5EB94D-016F-8046-AFEF-67072DC16DBC}"/>
              </a:ext>
            </a:extLst>
          </p:cNvPr>
          <p:cNvSpPr/>
          <p:nvPr/>
        </p:nvSpPr>
        <p:spPr>
          <a:xfrm>
            <a:off x="1703512" y="312821"/>
            <a:ext cx="10352597" cy="131496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61F7352D-7437-094C-9A3A-DBA42CE8E73D}"/>
              </a:ext>
            </a:extLst>
          </p:cNvPr>
          <p:cNvSpPr/>
          <p:nvPr/>
        </p:nvSpPr>
        <p:spPr>
          <a:xfrm>
            <a:off x="4050712" y="1370329"/>
            <a:ext cx="1978843" cy="62303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de-DE" b="1" dirty="0">
                <a:solidFill>
                  <a:prstClr val="black"/>
                </a:solidFill>
                <a:latin typeface="Calibri Light" panose="020F0302020204030204"/>
              </a:rPr>
              <a:t>OAI-PMH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8118AC0-A1D4-8844-A169-7BF19F077E1C}"/>
              </a:ext>
            </a:extLst>
          </p:cNvPr>
          <p:cNvSpPr/>
          <p:nvPr/>
        </p:nvSpPr>
        <p:spPr>
          <a:xfrm>
            <a:off x="4026368" y="465896"/>
            <a:ext cx="7328231" cy="74656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GB" sz="2800" b="1" dirty="0">
                <a:solidFill>
                  <a:prstClr val="black"/>
                </a:solidFill>
                <a:latin typeface="Calibri Light" panose="020F0302020204030204"/>
              </a:rPr>
              <a:t>Interdisciplinary Data Repositories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106E5645-8E8C-FA42-B1F1-4BBB250A01E6}"/>
              </a:ext>
            </a:extLst>
          </p:cNvPr>
          <p:cNvSpPr/>
          <p:nvPr/>
        </p:nvSpPr>
        <p:spPr>
          <a:xfrm>
            <a:off x="4050713" y="2151232"/>
            <a:ext cx="1979401" cy="64974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de-DE" b="1" dirty="0">
                <a:solidFill>
                  <a:prstClr val="white"/>
                </a:solidFill>
                <a:latin typeface="Calibri Light" panose="020F0302020204030204"/>
              </a:rPr>
              <a:t>Adapter Interface Layer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1F7352D-7437-094C-9A3A-DBA42CE8E73D}"/>
              </a:ext>
            </a:extLst>
          </p:cNvPr>
          <p:cNvSpPr/>
          <p:nvPr/>
        </p:nvSpPr>
        <p:spPr>
          <a:xfrm>
            <a:off x="6555269" y="1365530"/>
            <a:ext cx="1978843" cy="62303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de-DE" b="1" dirty="0">
                <a:solidFill>
                  <a:prstClr val="black"/>
                </a:solidFill>
                <a:latin typeface="Calibri Light" panose="020F0302020204030204"/>
              </a:rPr>
              <a:t>OAI-PMH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61F7352D-7437-094C-9A3A-DBA42CE8E73D}"/>
              </a:ext>
            </a:extLst>
          </p:cNvPr>
          <p:cNvSpPr/>
          <p:nvPr/>
        </p:nvSpPr>
        <p:spPr>
          <a:xfrm>
            <a:off x="9375757" y="1398723"/>
            <a:ext cx="1978843" cy="62303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de-DE" b="1" dirty="0">
                <a:solidFill>
                  <a:prstClr val="black"/>
                </a:solidFill>
                <a:latin typeface="Calibri Light" panose="020F0302020204030204"/>
              </a:rPr>
              <a:t>OAI-PMH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06E5645-8E8C-FA42-B1F1-4BBB250A01E6}"/>
              </a:ext>
            </a:extLst>
          </p:cNvPr>
          <p:cNvSpPr/>
          <p:nvPr/>
        </p:nvSpPr>
        <p:spPr>
          <a:xfrm>
            <a:off x="6555269" y="2138167"/>
            <a:ext cx="1979401" cy="64974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de-DE" b="1" dirty="0">
                <a:solidFill>
                  <a:prstClr val="white"/>
                </a:solidFill>
                <a:latin typeface="Calibri Light" panose="020F0302020204030204"/>
              </a:rPr>
              <a:t>Adapter Interface Layer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06E5645-8E8C-FA42-B1F1-4BBB250A01E6}"/>
              </a:ext>
            </a:extLst>
          </p:cNvPr>
          <p:cNvSpPr/>
          <p:nvPr/>
        </p:nvSpPr>
        <p:spPr>
          <a:xfrm>
            <a:off x="9395857" y="2150458"/>
            <a:ext cx="1979401" cy="64974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de-DE" b="1" dirty="0">
                <a:solidFill>
                  <a:prstClr val="white"/>
                </a:solidFill>
                <a:latin typeface="Calibri Light" panose="020F0302020204030204"/>
              </a:rPr>
              <a:t>Adapter Interface Layer</a:t>
            </a:r>
          </a:p>
        </p:txBody>
      </p:sp>
      <p:pic>
        <p:nvPicPr>
          <p:cNvPr id="39" name="Image" descr="Image">
            <a:extLst>
              <a:ext uri="{FF2B5EF4-FFF2-40B4-BE49-F238E27FC236}">
                <a16:creationId xmlns:a16="http://schemas.microsoft.com/office/drawing/2014/main" id="{239A524B-F8A5-5842-8616-7FC7A8901A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9236" y="665134"/>
            <a:ext cx="790185" cy="916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100013064 (2).png" descr="100013064 (2).png">
            <a:extLst>
              <a:ext uri="{FF2B5EF4-FFF2-40B4-BE49-F238E27FC236}">
                <a16:creationId xmlns:a16="http://schemas.microsoft.com/office/drawing/2014/main" id="{366DD0E3-BEF3-4A42-A881-E02A4719D7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4095" y="769578"/>
            <a:ext cx="784261" cy="653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Image" descr="Image">
            <a:extLst>
              <a:ext uri="{FF2B5EF4-FFF2-40B4-BE49-F238E27FC236}">
                <a16:creationId xmlns:a16="http://schemas.microsoft.com/office/drawing/2014/main" id="{52929A18-70AE-C74B-BA58-D159C64FF9D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5462" y="329414"/>
            <a:ext cx="1380298" cy="492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CE592AF-8D8C-E046-BDCE-56DF557A3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3" y="428043"/>
            <a:ext cx="1176429" cy="1084521"/>
          </a:xfrm>
          <a:prstGeom prst="rect">
            <a:avLst/>
          </a:prstGeom>
        </p:spPr>
      </p:pic>
      <p:sp>
        <p:nvSpPr>
          <p:cNvPr id="49" name="Left-Right Arrow 48">
            <a:extLst>
              <a:ext uri="{FF2B5EF4-FFF2-40B4-BE49-F238E27FC236}">
                <a16:creationId xmlns:a16="http://schemas.microsoft.com/office/drawing/2014/main" id="{71FCB3D3-EB3C-2746-A6BC-D5F0B19EBF1C}"/>
              </a:ext>
            </a:extLst>
          </p:cNvPr>
          <p:cNvSpPr/>
          <p:nvPr/>
        </p:nvSpPr>
        <p:spPr>
          <a:xfrm>
            <a:off x="1324471" y="723883"/>
            <a:ext cx="625694" cy="646798"/>
          </a:xfrm>
          <a:prstGeom prst="leftRightArrow">
            <a:avLst>
              <a:gd name="adj1" fmla="val 33561"/>
              <a:gd name="adj2" fmla="val 2862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782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F23C4-842E-3047-A97B-758BF0816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Metadata Expression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C9F94-486C-C54C-AB81-E30E00E489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1040008"/>
            <a:ext cx="6319137" cy="9906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PaNOSC and ExPaNDS facilities work together to find common vocabularies for metadata, based on community standards like the NeXus file format most facilities use for raw data.</a:t>
            </a:r>
          </a:p>
          <a:p>
            <a:pPr marL="0" indent="0">
              <a:buNone/>
            </a:pPr>
            <a:endParaRPr lang="en-GB" sz="1100" dirty="0"/>
          </a:p>
          <a:p>
            <a:pPr marL="0" indent="0" algn="ctr">
              <a:buNone/>
            </a:pPr>
            <a:r>
              <a:rPr lang="en-GB" i="1" dirty="0"/>
              <a:t>Finding common ground with other communities </a:t>
            </a:r>
            <a:br>
              <a:rPr lang="en-GB" i="1" dirty="0"/>
            </a:br>
            <a:r>
              <a:rPr lang="en-GB" i="1" dirty="0"/>
              <a:t>makes all exposed metadata more accessible.</a:t>
            </a:r>
          </a:p>
          <a:p>
            <a:pPr marL="0" indent="0" algn="ctr">
              <a:buNone/>
            </a:pPr>
            <a:endParaRPr lang="en-GB" sz="1100" dirty="0"/>
          </a:p>
          <a:p>
            <a:pPr marL="0" indent="0">
              <a:buNone/>
            </a:pPr>
            <a:r>
              <a:rPr lang="en-GB" dirty="0"/>
              <a:t>We have ongoing discussions around: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Roles for persons involved with the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Experimental or Measurement Technique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Sample &amp; Parameters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Instrument &amp; Parameters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E83F16-E070-4A4E-AC07-C51D141DE553}"/>
              </a:ext>
            </a:extLst>
          </p:cNvPr>
          <p:cNvSpPr txBox="1"/>
          <p:nvPr/>
        </p:nvSpPr>
        <p:spPr>
          <a:xfrm rot="16200000">
            <a:off x="10823997" y="1912338"/>
            <a:ext cx="24282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Photo by </a:t>
            </a:r>
            <a:r>
              <a:rPr lang="en-GB" sz="1200" dirty="0">
                <a:hlinkClick r:id="rId2"/>
              </a:rPr>
              <a:t>Science in HD</a:t>
            </a:r>
            <a:r>
              <a:rPr lang="en-GB" sz="1200" dirty="0"/>
              <a:t> on </a:t>
            </a:r>
            <a:r>
              <a:rPr lang="en-GB" sz="1200" dirty="0">
                <a:hlinkClick r:id="rId3"/>
              </a:rPr>
              <a:t>Unsplash</a:t>
            </a:r>
            <a:endParaRPr lang="en-GB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4C9BD0-4565-F247-B097-8A0C62E9314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8369" y="565178"/>
            <a:ext cx="4452292" cy="297131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79A5DDB-2F01-BA4F-BFEB-0E4E160D337A}"/>
              </a:ext>
            </a:extLst>
          </p:cNvPr>
          <p:cNvGrpSpPr/>
          <p:nvPr/>
        </p:nvGrpSpPr>
        <p:grpSpPr>
          <a:xfrm>
            <a:off x="6776337" y="3581056"/>
            <a:ext cx="2917519" cy="2709465"/>
            <a:chOff x="3711881" y="3619054"/>
            <a:chExt cx="2917519" cy="270946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49A29D-573A-B042-9898-132A6A166BBC}"/>
                </a:ext>
              </a:extLst>
            </p:cNvPr>
            <p:cNvSpPr txBox="1"/>
            <p:nvPr/>
          </p:nvSpPr>
          <p:spPr>
            <a:xfrm rot="16200000">
              <a:off x="5136168" y="4835287"/>
              <a:ext cx="27094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/>
                <a:t>Photo by </a:t>
              </a:r>
              <a:r>
                <a:rPr lang="en-GB" sz="1200" dirty="0">
                  <a:hlinkClick r:id="rId5"/>
                </a:rPr>
                <a:t>Jossuha Théophile</a:t>
              </a:r>
              <a:r>
                <a:rPr lang="en-GB" sz="1200" dirty="0"/>
                <a:t> on </a:t>
              </a:r>
              <a:r>
                <a:rPr lang="en-GB" sz="1200" dirty="0">
                  <a:hlinkClick r:id="rId6"/>
                </a:rPr>
                <a:t>Unsplash</a:t>
              </a:r>
              <a:endParaRPr lang="en-GB" sz="1200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11CF3E6-B84C-D846-A850-7ACCF722A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11881" y="3673248"/>
              <a:ext cx="2677988" cy="260107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01CD913-0FE2-0646-A0E4-2BAF6D0CD397}"/>
              </a:ext>
            </a:extLst>
          </p:cNvPr>
          <p:cNvSpPr txBox="1"/>
          <p:nvPr/>
        </p:nvSpPr>
        <p:spPr>
          <a:xfrm>
            <a:off x="10052753" y="5468214"/>
            <a:ext cx="1647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Photo by </a:t>
            </a:r>
            <a:r>
              <a:rPr lang="en-GB" sz="1200" dirty="0">
                <a:hlinkClick r:id="rId2"/>
              </a:rPr>
              <a:t>Science in HD</a:t>
            </a:r>
            <a:r>
              <a:rPr lang="en-GB" sz="1200" dirty="0"/>
              <a:t> on </a:t>
            </a:r>
            <a:r>
              <a:rPr lang="en-GB" sz="1200" dirty="0">
                <a:hlinkClick r:id="rId3"/>
              </a:rPr>
              <a:t>Unsplash</a:t>
            </a:r>
            <a:endParaRPr lang="en-GB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359622-9445-3340-B3E8-A2C25485717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3568" y="3641677"/>
            <a:ext cx="2046044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77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F4DBE-DD20-9C4F-8E7A-006B934FC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3068960"/>
            <a:ext cx="7310043" cy="446276"/>
          </a:xfrm>
        </p:spPr>
        <p:txBody>
          <a:bodyPr/>
          <a:lstStyle/>
          <a:p>
            <a:r>
              <a:rPr lang="en-GB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708304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A7593-B210-3347-8A41-BDD11E865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Two Routes for Opening Datasets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DDAC75-B0BB-1742-950B-F9FEC30EF5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F02D45-C4F3-A348-A250-A3EE9577D4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5B1E154-84DF-0D4A-BE7D-8116828B6E0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62776" y="1258721"/>
          <a:ext cx="11011218" cy="2743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248218">
                  <a:extLst>
                    <a:ext uri="{9D8B030D-6E8A-4147-A177-3AD203B41FA5}">
                      <a16:colId xmlns:a16="http://schemas.microsoft.com/office/drawing/2014/main" val="465368812"/>
                    </a:ext>
                  </a:extLst>
                </a:gridCol>
                <a:gridCol w="4795742">
                  <a:extLst>
                    <a:ext uri="{9D8B030D-6E8A-4147-A177-3AD203B41FA5}">
                      <a16:colId xmlns:a16="http://schemas.microsoft.com/office/drawing/2014/main" val="3210114225"/>
                    </a:ext>
                  </a:extLst>
                </a:gridCol>
                <a:gridCol w="3967258">
                  <a:extLst>
                    <a:ext uri="{9D8B030D-6E8A-4147-A177-3AD203B41FA5}">
                      <a16:colId xmlns:a16="http://schemas.microsoft.com/office/drawing/2014/main" val="1309585790"/>
                    </a:ext>
                  </a:extLst>
                </a:gridCol>
              </a:tblGrid>
              <a:tr h="316325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Harvesting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Custom Search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529957"/>
                  </a:ext>
                </a:extLst>
              </a:tr>
              <a:tr h="626639">
                <a:tc>
                  <a:txBody>
                    <a:bodyPr/>
                    <a:lstStyle/>
                    <a:p>
                      <a:r>
                        <a:rPr lang="en-GB" dirty="0"/>
                        <a:t>Exposure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Push </a:t>
                      </a:r>
                      <a:br>
                        <a:rPr lang="en-GB" dirty="0"/>
                      </a:br>
                      <a:r>
                        <a:rPr lang="en-GB" dirty="0"/>
                        <a:t>Metadata resides in third party EOSC repository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Pull </a:t>
                      </a:r>
                      <a:br>
                        <a:rPr lang="en-GB" dirty="0"/>
                      </a:br>
                      <a:r>
                        <a:rPr lang="en-GB" dirty="0"/>
                        <a:t>Metadata stays at facility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368388"/>
                  </a:ext>
                </a:extLst>
              </a:tr>
              <a:tr h="316325">
                <a:tc>
                  <a:txBody>
                    <a:bodyPr/>
                    <a:lstStyle/>
                    <a:p>
                      <a:r>
                        <a:rPr lang="en-GB" dirty="0"/>
                        <a:t>Time to Market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Quick (existing solution)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Duration of PaNOSC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80889"/>
                  </a:ext>
                </a:extLst>
              </a:tr>
              <a:tr h="316325">
                <a:tc>
                  <a:txBody>
                    <a:bodyPr/>
                    <a:lstStyle/>
                    <a:p>
                      <a:r>
                        <a:rPr lang="en-GB" dirty="0"/>
                        <a:t>Data under embargo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Cannot be exposed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After Authentication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25394"/>
                  </a:ext>
                </a:extLst>
              </a:tr>
              <a:tr h="316325">
                <a:tc>
                  <a:txBody>
                    <a:bodyPr/>
                    <a:lstStyle/>
                    <a:p>
                      <a:r>
                        <a:rPr lang="en-GB" b="1" dirty="0"/>
                        <a:t>Richness of Metadata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Common Schema (Dublin Core initially)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Domain Specific Metadata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826414"/>
                  </a:ext>
                </a:extLst>
              </a:tr>
              <a:tr h="438648">
                <a:tc>
                  <a:txBody>
                    <a:bodyPr/>
                    <a:lstStyle/>
                    <a:p>
                      <a:r>
                        <a:rPr lang="en-GB" dirty="0"/>
                        <a:t>Target User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Citizen Scientists, </a:t>
                      </a:r>
                      <a:br>
                        <a:rPr lang="en-GB" dirty="0"/>
                      </a:br>
                      <a:r>
                        <a:rPr lang="en-GB" dirty="0"/>
                        <a:t>Interdisciplinary Science Community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Photon and Neutron Facility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465931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7FA67412-AA68-3744-AFDD-19A31911A1E1}"/>
              </a:ext>
            </a:extLst>
          </p:cNvPr>
          <p:cNvSpPr/>
          <p:nvPr/>
        </p:nvSpPr>
        <p:spPr>
          <a:xfrm>
            <a:off x="2626100" y="4343400"/>
            <a:ext cx="1341409" cy="506730"/>
          </a:xfrm>
          <a:prstGeom prst="ellipse">
            <a:avLst/>
          </a:prstGeom>
          <a:solidFill>
            <a:srgbClr val="8064A2"/>
          </a:solidFill>
          <a:ln>
            <a:solidFill>
              <a:srgbClr val="8064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EOSC Repo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4546C1-7794-8043-99F1-EF6AB83A7B19}"/>
              </a:ext>
            </a:extLst>
          </p:cNvPr>
          <p:cNvSpPr/>
          <p:nvPr/>
        </p:nvSpPr>
        <p:spPr>
          <a:xfrm>
            <a:off x="4602190" y="5284470"/>
            <a:ext cx="1341409" cy="506730"/>
          </a:xfrm>
          <a:prstGeom prst="ellipse">
            <a:avLst/>
          </a:prstGeom>
          <a:solidFill>
            <a:srgbClr val="666EAE"/>
          </a:solidFill>
          <a:ln>
            <a:solidFill>
              <a:srgbClr val="666E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Facility 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C8619B2-2C40-FA46-8CF3-7B0845D343D6}"/>
              </a:ext>
            </a:extLst>
          </p:cNvPr>
          <p:cNvSpPr/>
          <p:nvPr/>
        </p:nvSpPr>
        <p:spPr>
          <a:xfrm>
            <a:off x="3099538" y="5284470"/>
            <a:ext cx="1341409" cy="506730"/>
          </a:xfrm>
          <a:prstGeom prst="ellipse">
            <a:avLst/>
          </a:prstGeom>
          <a:solidFill>
            <a:srgbClr val="666EAE"/>
          </a:solidFill>
          <a:ln>
            <a:solidFill>
              <a:srgbClr val="666E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Facility 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A8FD69A-86F5-BD4B-9E9F-B60FB349274B}"/>
              </a:ext>
            </a:extLst>
          </p:cNvPr>
          <p:cNvSpPr/>
          <p:nvPr/>
        </p:nvSpPr>
        <p:spPr>
          <a:xfrm>
            <a:off x="1596886" y="5284470"/>
            <a:ext cx="1341409" cy="506730"/>
          </a:xfrm>
          <a:prstGeom prst="ellipse">
            <a:avLst/>
          </a:prstGeom>
          <a:solidFill>
            <a:srgbClr val="666EAE"/>
          </a:solidFill>
          <a:ln>
            <a:solidFill>
              <a:srgbClr val="666E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Facility 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3FB537-FC98-F84B-8E11-1E49119F8785}"/>
              </a:ext>
            </a:extLst>
          </p:cNvPr>
          <p:cNvCxnSpPr>
            <a:stCxn id="10" idx="0"/>
            <a:endCxn id="7" idx="3"/>
          </p:cNvCxnSpPr>
          <p:nvPr/>
        </p:nvCxnSpPr>
        <p:spPr>
          <a:xfrm flipV="1">
            <a:off x="2267590" y="4775921"/>
            <a:ext cx="554954" cy="508549"/>
          </a:xfrm>
          <a:prstGeom prst="straightConnector1">
            <a:avLst/>
          </a:prstGeom>
          <a:ln w="38100">
            <a:solidFill>
              <a:schemeClr val="accent2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87A74E-8D1D-D44E-8B3A-5BB4D769428D}"/>
              </a:ext>
            </a:extLst>
          </p:cNvPr>
          <p:cNvCxnSpPr>
            <a:cxnSpLocks/>
            <a:endCxn id="7" idx="4"/>
          </p:cNvCxnSpPr>
          <p:nvPr/>
        </p:nvCxnSpPr>
        <p:spPr>
          <a:xfrm flipH="1" flipV="1">
            <a:off x="3296804" y="4850130"/>
            <a:ext cx="473438" cy="398144"/>
          </a:xfrm>
          <a:prstGeom prst="straightConnector1">
            <a:avLst/>
          </a:prstGeom>
          <a:ln w="38100">
            <a:solidFill>
              <a:schemeClr val="accent2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F55FC9-F2F2-5643-99A6-47DFCFC99D88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3788665" y="4813027"/>
            <a:ext cx="1484229" cy="471443"/>
          </a:xfrm>
          <a:prstGeom prst="straightConnector1">
            <a:avLst/>
          </a:prstGeom>
          <a:ln w="38100">
            <a:solidFill>
              <a:schemeClr val="accent2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3907590D-0986-7F4F-A52C-2899CE631C7F}"/>
              </a:ext>
            </a:extLst>
          </p:cNvPr>
          <p:cNvSpPr/>
          <p:nvPr/>
        </p:nvSpPr>
        <p:spPr>
          <a:xfrm flipH="1">
            <a:off x="9270201" y="4418220"/>
            <a:ext cx="1341291" cy="480543"/>
          </a:xfrm>
          <a:prstGeom prst="ellipse">
            <a:avLst/>
          </a:prstGeom>
          <a:solidFill>
            <a:srgbClr val="8064A2"/>
          </a:solidFill>
          <a:ln>
            <a:solidFill>
              <a:srgbClr val="8064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EOSC User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645E033-AFB1-4044-927F-3279ECFB4814}"/>
              </a:ext>
            </a:extLst>
          </p:cNvPr>
          <p:cNvSpPr/>
          <p:nvPr/>
        </p:nvSpPr>
        <p:spPr>
          <a:xfrm flipH="1">
            <a:off x="7294283" y="5310657"/>
            <a:ext cx="1341291" cy="480543"/>
          </a:xfrm>
          <a:prstGeom prst="ellipse">
            <a:avLst/>
          </a:prstGeom>
          <a:solidFill>
            <a:srgbClr val="666EAE"/>
          </a:solidFill>
          <a:ln>
            <a:solidFill>
              <a:srgbClr val="666E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Facility 3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B38829C-020B-8146-98E8-3DB6AF788F42}"/>
              </a:ext>
            </a:extLst>
          </p:cNvPr>
          <p:cNvSpPr/>
          <p:nvPr/>
        </p:nvSpPr>
        <p:spPr>
          <a:xfrm flipH="1">
            <a:off x="8796804" y="5310657"/>
            <a:ext cx="1341291" cy="480543"/>
          </a:xfrm>
          <a:prstGeom prst="ellipse">
            <a:avLst/>
          </a:prstGeom>
          <a:solidFill>
            <a:srgbClr val="666EAE"/>
          </a:solidFill>
          <a:ln>
            <a:solidFill>
              <a:srgbClr val="666E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Facility 2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1C368A5-3AB8-0447-BC2E-AAE80AA3763D}"/>
              </a:ext>
            </a:extLst>
          </p:cNvPr>
          <p:cNvSpPr/>
          <p:nvPr/>
        </p:nvSpPr>
        <p:spPr>
          <a:xfrm flipH="1">
            <a:off x="10299325" y="5310657"/>
            <a:ext cx="1341291" cy="480543"/>
          </a:xfrm>
          <a:prstGeom prst="ellipse">
            <a:avLst/>
          </a:prstGeom>
          <a:solidFill>
            <a:srgbClr val="666EAE"/>
          </a:solidFill>
          <a:ln>
            <a:solidFill>
              <a:srgbClr val="666E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Facility 1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D92C58C-B798-9B4C-B4DC-EA1245197FD4}"/>
              </a:ext>
            </a:extLst>
          </p:cNvPr>
          <p:cNvCxnSpPr>
            <a:stCxn id="31" idx="0"/>
            <a:endCxn id="28" idx="3"/>
          </p:cNvCxnSpPr>
          <p:nvPr/>
        </p:nvCxnSpPr>
        <p:spPr>
          <a:xfrm flipH="1" flipV="1">
            <a:off x="10415065" y="4828389"/>
            <a:ext cx="554906" cy="482268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E7E570-05CF-2847-9A85-2E810B7C16DA}"/>
              </a:ext>
            </a:extLst>
          </p:cNvPr>
          <p:cNvCxnSpPr>
            <a:cxnSpLocks/>
            <a:endCxn id="28" idx="4"/>
          </p:cNvCxnSpPr>
          <p:nvPr/>
        </p:nvCxnSpPr>
        <p:spPr>
          <a:xfrm flipV="1">
            <a:off x="9467450" y="4898763"/>
            <a:ext cx="473397" cy="377569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C88A45A-0A01-384E-A905-AF26B8763294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7964929" y="4863577"/>
            <a:ext cx="1484100" cy="447080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C284D05-F89F-A146-B01A-198906B8C4AE}"/>
              </a:ext>
            </a:extLst>
          </p:cNvPr>
          <p:cNvSpPr txBox="1"/>
          <p:nvPr/>
        </p:nvSpPr>
        <p:spPr>
          <a:xfrm>
            <a:off x="4454051" y="4684720"/>
            <a:ext cx="1095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Metadata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0D6BC6-4B13-424E-AF83-0CF73AE5C982}"/>
              </a:ext>
            </a:extLst>
          </p:cNvPr>
          <p:cNvSpPr txBox="1"/>
          <p:nvPr/>
        </p:nvSpPr>
        <p:spPr>
          <a:xfrm>
            <a:off x="10793876" y="4735378"/>
            <a:ext cx="76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Query</a:t>
            </a:r>
          </a:p>
        </p:txBody>
      </p:sp>
      <p:pic>
        <p:nvPicPr>
          <p:cNvPr id="20" name="Image" descr="Image">
            <a:extLst>
              <a:ext uri="{FF2B5EF4-FFF2-40B4-BE49-F238E27FC236}">
                <a16:creationId xmlns:a16="http://schemas.microsoft.com/office/drawing/2014/main" id="{B12CC19F-BAC6-E24B-A5E1-9A0FE46D528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459" y="4200265"/>
            <a:ext cx="790185" cy="916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100013064 (2).png" descr="100013064 (2).png">
            <a:extLst>
              <a:ext uri="{FF2B5EF4-FFF2-40B4-BE49-F238E27FC236}">
                <a16:creationId xmlns:a16="http://schemas.microsoft.com/office/drawing/2014/main" id="{E2E289C8-1B96-0344-B370-5F6F25FD6A1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58" y="4204267"/>
            <a:ext cx="784261" cy="653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Image" descr="Image">
            <a:extLst>
              <a:ext uri="{FF2B5EF4-FFF2-40B4-BE49-F238E27FC236}">
                <a16:creationId xmlns:a16="http://schemas.microsoft.com/office/drawing/2014/main" id="{856D071F-DE9B-104D-A134-8F8AFDB2BAC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860" y="4926412"/>
            <a:ext cx="1380298" cy="49269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Rectangle 5"/>
          <p:cNvSpPr/>
          <p:nvPr/>
        </p:nvSpPr>
        <p:spPr>
          <a:xfrm>
            <a:off x="7464152" y="1143000"/>
            <a:ext cx="4248472" cy="31118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/>
        </p:nvSpPr>
        <p:spPr>
          <a:xfrm>
            <a:off x="7032569" y="4200265"/>
            <a:ext cx="4832920" cy="17278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90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27EBF-D7B1-A741-85B0-4570FBDF9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81830-2617-3947-8781-90A056972E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sz="1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A1626E-1669-D148-9089-A77EC7BD16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  <a:p>
            <a:endParaRPr lang="en-GB" dirty="0"/>
          </a:p>
          <a:p>
            <a:r>
              <a:rPr lang="en-GB" dirty="0"/>
              <a:t>Use cases    </a:t>
            </a:r>
          </a:p>
          <a:p>
            <a:pPr lvl="1"/>
            <a:r>
              <a:rPr lang="en-GB" dirty="0"/>
              <a:t>Photon and Neutron User – Federated PaN Search API</a:t>
            </a:r>
          </a:p>
          <a:p>
            <a:pPr lvl="1"/>
            <a:r>
              <a:rPr lang="en-GB" dirty="0"/>
              <a:t>Interdisciplinary Researcher – Repository Metadata Harvesting </a:t>
            </a:r>
          </a:p>
          <a:p>
            <a:endParaRPr lang="en-GB" dirty="0"/>
          </a:p>
          <a:p>
            <a:r>
              <a:rPr lang="en-GB" dirty="0"/>
              <a:t>Summary</a:t>
            </a:r>
            <a:br>
              <a:rPr lang="en-GB" dirty="0"/>
            </a:b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8869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ight Arrow 20"/>
          <p:cNvSpPr/>
          <p:nvPr/>
        </p:nvSpPr>
        <p:spPr>
          <a:xfrm>
            <a:off x="637716" y="231794"/>
            <a:ext cx="2545102" cy="9801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Prerequisites </a:t>
            </a:r>
            <a:endParaRPr lang="en-GB" dirty="0"/>
          </a:p>
        </p:txBody>
      </p:sp>
      <p:sp>
        <p:nvSpPr>
          <p:cNvPr id="47" name="Right Arrow 46"/>
          <p:cNvSpPr/>
          <p:nvPr/>
        </p:nvSpPr>
        <p:spPr>
          <a:xfrm>
            <a:off x="637716" y="1231275"/>
            <a:ext cx="2545102" cy="9801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Choosing a Catalogue </a:t>
            </a:r>
            <a:endParaRPr lang="en-GB" dirty="0"/>
          </a:p>
        </p:txBody>
      </p:sp>
      <p:sp>
        <p:nvSpPr>
          <p:cNvPr id="48" name="Right Arrow 47"/>
          <p:cNvSpPr/>
          <p:nvPr/>
        </p:nvSpPr>
        <p:spPr>
          <a:xfrm>
            <a:off x="637716" y="2230756"/>
            <a:ext cx="2545102" cy="9801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Minimum Product </a:t>
            </a:r>
            <a:endParaRPr lang="en-GB" dirty="0"/>
          </a:p>
        </p:txBody>
      </p:sp>
      <p:sp>
        <p:nvSpPr>
          <p:cNvPr id="49" name="Right Arrow 48"/>
          <p:cNvSpPr/>
          <p:nvPr/>
        </p:nvSpPr>
        <p:spPr>
          <a:xfrm>
            <a:off x="637716" y="3230237"/>
            <a:ext cx="2545102" cy="9801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Facility Integration </a:t>
            </a:r>
            <a:endParaRPr lang="en-GB" dirty="0"/>
          </a:p>
        </p:txBody>
      </p:sp>
      <p:sp>
        <p:nvSpPr>
          <p:cNvPr id="50" name="Right Arrow 49"/>
          <p:cNvSpPr/>
          <p:nvPr/>
        </p:nvSpPr>
        <p:spPr>
          <a:xfrm>
            <a:off x="637716" y="5229200"/>
            <a:ext cx="2545102" cy="9801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EOSC Integration</a:t>
            </a:r>
            <a:endParaRPr lang="en-GB" dirty="0"/>
          </a:p>
        </p:txBody>
      </p:sp>
      <p:sp>
        <p:nvSpPr>
          <p:cNvPr id="51" name="Right Arrow 50"/>
          <p:cNvSpPr/>
          <p:nvPr/>
        </p:nvSpPr>
        <p:spPr>
          <a:xfrm>
            <a:off x="637716" y="4229718"/>
            <a:ext cx="2545102" cy="9801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PaN</a:t>
            </a:r>
            <a:r>
              <a:rPr lang="en-US" dirty="0"/>
              <a:t> Implementations</a:t>
            </a:r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>
            <a:off x="3575720" y="476672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PaN</a:t>
            </a:r>
            <a:r>
              <a:rPr lang="en-US" sz="2400" dirty="0"/>
              <a:t> Facilities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573354" y="4005512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 err="1"/>
              <a:t>PaN</a:t>
            </a:r>
            <a:r>
              <a:rPr lang="en-US" sz="2400" dirty="0"/>
              <a:t> Communities</a:t>
            </a:r>
            <a:endParaRPr lang="en-GB" sz="2400" dirty="0"/>
          </a:p>
        </p:txBody>
      </p:sp>
      <p:pic>
        <p:nvPicPr>
          <p:cNvPr id="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726" y="1330342"/>
            <a:ext cx="4309887" cy="2388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4" name="Group 53"/>
          <p:cNvGrpSpPr/>
          <p:nvPr/>
        </p:nvGrpSpPr>
        <p:grpSpPr>
          <a:xfrm>
            <a:off x="8256240" y="863399"/>
            <a:ext cx="4237687" cy="4342852"/>
            <a:chOff x="148749" y="608262"/>
            <a:chExt cx="4027358" cy="4515918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3"/>
            <a:srcRect b="95164"/>
            <a:stretch/>
          </p:blipFill>
          <p:spPr>
            <a:xfrm>
              <a:off x="148749" y="608262"/>
              <a:ext cx="4027358" cy="224408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3"/>
            <a:srcRect t="7758"/>
            <a:stretch/>
          </p:blipFill>
          <p:spPr>
            <a:xfrm>
              <a:off x="148749" y="843558"/>
              <a:ext cx="4027358" cy="4280622"/>
            </a:xfrm>
            <a:prstGeom prst="rect">
              <a:avLst/>
            </a:prstGeom>
          </p:spPr>
        </p:pic>
      </p:grpSp>
      <p:pic>
        <p:nvPicPr>
          <p:cNvPr id="53" name="Picture 2" descr="Fig. 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688" y="1266233"/>
            <a:ext cx="2268695" cy="209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3366885" y="3353224"/>
            <a:ext cx="1855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PBs of data a year</a:t>
            </a:r>
            <a:endParaRPr lang="en-GB" dirty="0"/>
          </a:p>
        </p:txBody>
      </p:sp>
      <p:sp>
        <p:nvSpPr>
          <p:cNvPr id="58" name="Rectangle 57"/>
          <p:cNvSpPr/>
          <p:nvPr/>
        </p:nvSpPr>
        <p:spPr>
          <a:xfrm>
            <a:off x="7177319" y="3746271"/>
            <a:ext cx="4832920" cy="17278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9" name="Image" descr="Image">
            <a:extLst>
              <a:ext uri="{FF2B5EF4-FFF2-40B4-BE49-F238E27FC236}">
                <a16:creationId xmlns:a16="http://schemas.microsoft.com/office/drawing/2014/main" id="{B12CC19F-BAC6-E24B-A5E1-9A0FE46D528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1726" y="4653136"/>
            <a:ext cx="1142238" cy="132476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100013064 (2).png" descr="100013064 (2).png">
            <a:extLst>
              <a:ext uri="{FF2B5EF4-FFF2-40B4-BE49-F238E27FC236}">
                <a16:creationId xmlns:a16="http://schemas.microsoft.com/office/drawing/2014/main" id="{E2E289C8-1B96-0344-B370-5F6F25FD6A1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3220" y="4732650"/>
            <a:ext cx="1133676" cy="944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Image" descr="Image">
            <a:extLst>
              <a:ext uri="{FF2B5EF4-FFF2-40B4-BE49-F238E27FC236}">
                <a16:creationId xmlns:a16="http://schemas.microsoft.com/office/drawing/2014/main" id="{856D071F-DE9B-104D-A134-8F8AFDB2BAC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1253" y="5486513"/>
            <a:ext cx="1995267" cy="712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Google Shape;86;g9d6eab1ab8_0_72">
            <a:extLst>
              <a:ext uri="{FF2B5EF4-FFF2-40B4-BE49-F238E27FC236}">
                <a16:creationId xmlns:a16="http://schemas.microsoft.com/office/drawing/2014/main" id="{69E546CC-7095-1E44-BB95-F6B17DA2C79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51784" y="4908508"/>
            <a:ext cx="3160684" cy="9687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925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440" y="381000"/>
            <a:ext cx="6711803" cy="446276"/>
          </a:xfrm>
        </p:spPr>
        <p:txBody>
          <a:bodyPr/>
          <a:lstStyle/>
          <a:p>
            <a:r>
              <a:rPr lang="en-US" dirty="0"/>
              <a:t>Summary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559496" y="1196752"/>
            <a:ext cx="9278888" cy="990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Major activities completed in the past year: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OAI-PMH implementations and harvesting ongoing 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dirty="0"/>
              <a:t>with help from B2FIND and </a:t>
            </a:r>
            <a:r>
              <a:rPr lang="en-US" dirty="0" err="1"/>
              <a:t>OpenAIRE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PaN search API v1.0 defined and implementation ongoing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Report </a:t>
            </a:r>
            <a:r>
              <a:rPr lang="en-GB" dirty="0"/>
              <a:t>on status, gap analysis and roadmap towards harmonised and federated metadata catalogues for EU national Photon and Neutron RIs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dirty="0"/>
              <a:t>Upcoming deliverables: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PaN Ontology v1.0 to be released in Spring 2021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Federated search demonstrator to be released in Spring 2021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58138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5479" y="3264659"/>
            <a:ext cx="6971704" cy="538609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Thank you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4"/>
          </p:nvPr>
        </p:nvSpPr>
        <p:spPr>
          <a:xfrm>
            <a:off x="1415480" y="4653136"/>
            <a:ext cx="7488832" cy="1255728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alun.ashton@psi.ch</a:t>
            </a:r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tobias.richter@ess.eu</a:t>
            </a:r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wp3-expands.eu@desy.de</a:t>
            </a:r>
            <a:r>
              <a:rPr lang="en-US" dirty="0"/>
              <a:t> (joint address for both projects)</a:t>
            </a:r>
          </a:p>
        </p:txBody>
      </p:sp>
    </p:spTree>
    <p:extLst>
      <p:ext uri="{BB962C8B-B14F-4D97-AF65-F5344CB8AC3E}">
        <p14:creationId xmlns:p14="http://schemas.microsoft.com/office/powerpoint/2010/main" val="80078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47A451F-3DBE-814E-9D78-A36841FA0A0A}"/>
              </a:ext>
            </a:extLst>
          </p:cNvPr>
          <p:cNvGrpSpPr/>
          <p:nvPr/>
        </p:nvGrpSpPr>
        <p:grpSpPr>
          <a:xfrm>
            <a:off x="9660084" y="4375659"/>
            <a:ext cx="1880559" cy="1397479"/>
            <a:chOff x="9800340" y="4566761"/>
            <a:chExt cx="1880559" cy="1397479"/>
          </a:xfrm>
        </p:grpSpPr>
        <p:sp>
          <p:nvSpPr>
            <p:cNvPr id="61" name="Vertical Scroll 60">
              <a:extLst>
                <a:ext uri="{FF2B5EF4-FFF2-40B4-BE49-F238E27FC236}">
                  <a16:creationId xmlns:a16="http://schemas.microsoft.com/office/drawing/2014/main" id="{5FF94FCE-F0E0-EB43-8003-C1018FE41AE0}"/>
                </a:ext>
              </a:extLst>
            </p:cNvPr>
            <p:cNvSpPr/>
            <p:nvPr/>
          </p:nvSpPr>
          <p:spPr>
            <a:xfrm>
              <a:off x="9800340" y="4566761"/>
              <a:ext cx="1880559" cy="1397479"/>
            </a:xfrm>
            <a:prstGeom prst="verticalScroll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25400"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F7D9289-FC7F-DA45-9CE1-E9EAE62718D9}"/>
                </a:ext>
              </a:extLst>
            </p:cNvPr>
            <p:cNvSpPr txBox="1"/>
            <p:nvPr/>
          </p:nvSpPr>
          <p:spPr>
            <a:xfrm>
              <a:off x="9960526" y="4728870"/>
              <a:ext cx="157703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Data</a:t>
              </a:r>
              <a:br>
                <a:rPr lang="en-GB" sz="2400" dirty="0">
                  <a:solidFill>
                    <a:schemeClr val="bg1"/>
                  </a:solidFill>
                </a:rPr>
              </a:br>
              <a:r>
                <a:rPr lang="en-GB" sz="2400" dirty="0">
                  <a:solidFill>
                    <a:schemeClr val="bg1"/>
                  </a:solidFill>
                </a:rPr>
                <a:t>Publication</a:t>
              </a:r>
              <a:br>
                <a:rPr lang="en-GB" sz="2400" dirty="0">
                  <a:solidFill>
                    <a:schemeClr val="bg1"/>
                  </a:solidFill>
                </a:rPr>
              </a:br>
              <a:r>
                <a:rPr lang="en-GB" dirty="0">
                  <a:solidFill>
                    <a:schemeClr val="bg1"/>
                  </a:solidFill>
                </a:rPr>
                <a:t>Reuse</a:t>
              </a:r>
            </a:p>
          </p:txBody>
        </p:sp>
      </p:grpSp>
      <p:sp>
        <p:nvSpPr>
          <p:cNvPr id="59" name="Right Arrow 58">
            <a:extLst>
              <a:ext uri="{FF2B5EF4-FFF2-40B4-BE49-F238E27FC236}">
                <a16:creationId xmlns:a16="http://schemas.microsoft.com/office/drawing/2014/main" id="{FE01EB50-8DA5-1644-B269-A15E5EE77339}"/>
              </a:ext>
            </a:extLst>
          </p:cNvPr>
          <p:cNvSpPr/>
          <p:nvPr/>
        </p:nvSpPr>
        <p:spPr>
          <a:xfrm rot="3864440">
            <a:off x="8698818" y="3309408"/>
            <a:ext cx="1819111" cy="63835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Circular Arrow 56">
            <a:extLst>
              <a:ext uri="{FF2B5EF4-FFF2-40B4-BE49-F238E27FC236}">
                <a16:creationId xmlns:a16="http://schemas.microsoft.com/office/drawing/2014/main" id="{5FD122C5-A1E1-2E44-A17A-DF9A5E3BDC19}"/>
              </a:ext>
            </a:extLst>
          </p:cNvPr>
          <p:cNvSpPr/>
          <p:nvPr/>
        </p:nvSpPr>
        <p:spPr>
          <a:xfrm rot="16706854">
            <a:off x="6097557" y="2148688"/>
            <a:ext cx="3284788" cy="3182007"/>
          </a:xfrm>
          <a:prstGeom prst="circularArrow">
            <a:avLst>
              <a:gd name="adj1" fmla="val 7888"/>
              <a:gd name="adj2" fmla="val 1142319"/>
              <a:gd name="adj3" fmla="val 20443142"/>
              <a:gd name="adj4" fmla="val 5813466"/>
              <a:gd name="adj5" fmla="val 8836"/>
            </a:avLst>
          </a:prstGeom>
          <a:gradFill>
            <a:gsLst>
              <a:gs pos="26000">
                <a:schemeClr val="bg1">
                  <a:lumMod val="50000"/>
                </a:schemeClr>
              </a:gs>
              <a:gs pos="6400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FD1866E3-D37D-F14D-8E72-325DDE2F3746}"/>
              </a:ext>
            </a:extLst>
          </p:cNvPr>
          <p:cNvSpPr/>
          <p:nvPr/>
        </p:nvSpPr>
        <p:spPr>
          <a:xfrm>
            <a:off x="2486820" y="1520916"/>
            <a:ext cx="966158" cy="63835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B530F4-C307-3A44-B8E3-E839DD096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WP3 in the PaN Data Lifecycle</a:t>
            </a:r>
          </a:p>
        </p:txBody>
      </p:sp>
      <p:pic>
        <p:nvPicPr>
          <p:cNvPr id="5" name="Google Shape;86;g9d6eab1ab8_0_72">
            <a:extLst>
              <a:ext uri="{FF2B5EF4-FFF2-40B4-BE49-F238E27FC236}">
                <a16:creationId xmlns:a16="http://schemas.microsoft.com/office/drawing/2014/main" id="{69E546CC-7095-1E44-BB95-F6B17DA2C79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65936" y="102258"/>
            <a:ext cx="2977545" cy="94458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ircular Arrow 5">
            <a:extLst>
              <a:ext uri="{FF2B5EF4-FFF2-40B4-BE49-F238E27FC236}">
                <a16:creationId xmlns:a16="http://schemas.microsoft.com/office/drawing/2014/main" id="{9E982E6A-D17F-BE47-BD21-865F0E45785A}"/>
              </a:ext>
            </a:extLst>
          </p:cNvPr>
          <p:cNvSpPr/>
          <p:nvPr/>
        </p:nvSpPr>
        <p:spPr>
          <a:xfrm>
            <a:off x="3387971" y="822413"/>
            <a:ext cx="6464175" cy="5241956"/>
          </a:xfrm>
          <a:prstGeom prst="circularArrow">
            <a:avLst>
              <a:gd name="adj1" fmla="val 5384"/>
              <a:gd name="adj2" fmla="val 1142319"/>
              <a:gd name="adj3" fmla="val 20457681"/>
              <a:gd name="adj4" fmla="val 10800000"/>
              <a:gd name="adj5" fmla="val 8836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DFA971-2CE8-ED46-8FA4-FB1C6F38B62D}"/>
              </a:ext>
            </a:extLst>
          </p:cNvPr>
          <p:cNvGrpSpPr/>
          <p:nvPr/>
        </p:nvGrpSpPr>
        <p:grpSpPr>
          <a:xfrm>
            <a:off x="3590294" y="1343404"/>
            <a:ext cx="1445405" cy="1445405"/>
            <a:chOff x="2489701" y="2752252"/>
            <a:chExt cx="1445405" cy="144540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2E6718B-C405-2445-A027-0568380FCC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89701" y="2752252"/>
              <a:ext cx="1445405" cy="1445405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073EAD-E7F2-8D41-8016-87770A8D492E}"/>
                </a:ext>
              </a:extLst>
            </p:cNvPr>
            <p:cNvSpPr txBox="1"/>
            <p:nvPr/>
          </p:nvSpPr>
          <p:spPr>
            <a:xfrm>
              <a:off x="2650717" y="2777902"/>
              <a:ext cx="113043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Plan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Data formats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Storage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Sources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Metadata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9E1C89-6CE0-344B-B026-27F9B9830595}"/>
              </a:ext>
            </a:extLst>
          </p:cNvPr>
          <p:cNvGrpSpPr/>
          <p:nvPr/>
        </p:nvGrpSpPr>
        <p:grpSpPr>
          <a:xfrm>
            <a:off x="5629219" y="550224"/>
            <a:ext cx="1445405" cy="1445405"/>
            <a:chOff x="2489701" y="2752252"/>
            <a:chExt cx="1445405" cy="144540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DAC27A0-79E0-7643-843A-1266AE4F39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89701" y="2752252"/>
              <a:ext cx="1445405" cy="1445405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45F8A1-58A2-5747-AFB0-FE314C0DA91C}"/>
                </a:ext>
              </a:extLst>
            </p:cNvPr>
            <p:cNvSpPr txBox="1"/>
            <p:nvPr/>
          </p:nvSpPr>
          <p:spPr>
            <a:xfrm>
              <a:off x="2499233" y="2777902"/>
              <a:ext cx="143340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Create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Experiment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Measurements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Collect Metadata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7CC0ADC-0C3D-B341-9860-C9380DFB6CB3}"/>
              </a:ext>
            </a:extLst>
          </p:cNvPr>
          <p:cNvGrpSpPr/>
          <p:nvPr/>
        </p:nvGrpSpPr>
        <p:grpSpPr>
          <a:xfrm>
            <a:off x="847801" y="1175859"/>
            <a:ext cx="1880559" cy="1397479"/>
            <a:chOff x="776376" y="1518249"/>
            <a:chExt cx="1880559" cy="1397479"/>
          </a:xfrm>
        </p:grpSpPr>
        <p:sp>
          <p:nvSpPr>
            <p:cNvPr id="39" name="Vertical Scroll 38">
              <a:extLst>
                <a:ext uri="{FF2B5EF4-FFF2-40B4-BE49-F238E27FC236}">
                  <a16:creationId xmlns:a16="http://schemas.microsoft.com/office/drawing/2014/main" id="{2F4B92D2-3B1B-F84D-883B-4D12C02F1DAD}"/>
                </a:ext>
              </a:extLst>
            </p:cNvPr>
            <p:cNvSpPr/>
            <p:nvPr/>
          </p:nvSpPr>
          <p:spPr>
            <a:xfrm>
              <a:off x="776376" y="1518249"/>
              <a:ext cx="1880559" cy="1397479"/>
            </a:xfrm>
            <a:prstGeom prst="verticalScroll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DF01CD-136C-C84B-8AE3-BBFD7648E582}"/>
                </a:ext>
              </a:extLst>
            </p:cNvPr>
            <p:cNvSpPr txBox="1"/>
            <p:nvPr/>
          </p:nvSpPr>
          <p:spPr>
            <a:xfrm>
              <a:off x="1042860" y="2019232"/>
              <a:ext cx="12698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Proposal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03429A9-0433-E74A-B57F-A0C3066E0494}"/>
              </a:ext>
            </a:extLst>
          </p:cNvPr>
          <p:cNvGrpSpPr/>
          <p:nvPr/>
        </p:nvGrpSpPr>
        <p:grpSpPr>
          <a:xfrm>
            <a:off x="695400" y="4071976"/>
            <a:ext cx="2185359" cy="1702279"/>
            <a:chOff x="9793856" y="1288212"/>
            <a:chExt cx="2185359" cy="170227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AF42365-1AAC-4A42-8430-6513BD117D09}"/>
                </a:ext>
              </a:extLst>
            </p:cNvPr>
            <p:cNvGrpSpPr/>
            <p:nvPr/>
          </p:nvGrpSpPr>
          <p:grpSpPr>
            <a:xfrm>
              <a:off x="9793856" y="1288212"/>
              <a:ext cx="1880559" cy="1397479"/>
              <a:chOff x="776376" y="1518249"/>
              <a:chExt cx="1880559" cy="1397479"/>
            </a:xfrm>
          </p:grpSpPr>
          <p:sp>
            <p:nvSpPr>
              <p:cNvPr id="46" name="Vertical Scroll 45">
                <a:extLst>
                  <a:ext uri="{FF2B5EF4-FFF2-40B4-BE49-F238E27FC236}">
                    <a16:creationId xmlns:a16="http://schemas.microsoft.com/office/drawing/2014/main" id="{3455096D-34CA-3A4D-A2CB-D48298C49D33}"/>
                  </a:ext>
                </a:extLst>
              </p:cNvPr>
              <p:cNvSpPr/>
              <p:nvPr/>
            </p:nvSpPr>
            <p:spPr>
              <a:xfrm>
                <a:off x="776376" y="1518249"/>
                <a:ext cx="1880559" cy="1397479"/>
              </a:xfrm>
              <a:prstGeom prst="verticalScroll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D91023-0FED-C54F-A570-338AE91F32AA}"/>
                  </a:ext>
                </a:extLst>
              </p:cNvPr>
              <p:cNvSpPr txBox="1"/>
              <p:nvPr/>
            </p:nvSpPr>
            <p:spPr>
              <a:xfrm>
                <a:off x="1166291" y="2019232"/>
                <a:ext cx="10230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chemeClr val="bg1"/>
                    </a:solidFill>
                  </a:rPr>
                  <a:t>Papers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2A74D46-F78F-8C40-B035-9DE6E5CCE96A}"/>
                </a:ext>
              </a:extLst>
            </p:cNvPr>
            <p:cNvGrpSpPr/>
            <p:nvPr/>
          </p:nvGrpSpPr>
          <p:grpSpPr>
            <a:xfrm>
              <a:off x="9946256" y="1440612"/>
              <a:ext cx="1880559" cy="1397479"/>
              <a:chOff x="776376" y="1518249"/>
              <a:chExt cx="1880559" cy="1397479"/>
            </a:xfrm>
          </p:grpSpPr>
          <p:sp>
            <p:nvSpPr>
              <p:cNvPr id="49" name="Vertical Scroll 48">
                <a:extLst>
                  <a:ext uri="{FF2B5EF4-FFF2-40B4-BE49-F238E27FC236}">
                    <a16:creationId xmlns:a16="http://schemas.microsoft.com/office/drawing/2014/main" id="{3C9CD262-7EEB-A64A-A1FB-02C91CA6EF06}"/>
                  </a:ext>
                </a:extLst>
              </p:cNvPr>
              <p:cNvSpPr/>
              <p:nvPr/>
            </p:nvSpPr>
            <p:spPr>
              <a:xfrm>
                <a:off x="776376" y="1518249"/>
                <a:ext cx="1880559" cy="1397479"/>
              </a:xfrm>
              <a:prstGeom prst="verticalScroll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AD477FA-F63D-0C49-A158-153661530086}"/>
                  </a:ext>
                </a:extLst>
              </p:cNvPr>
              <p:cNvSpPr txBox="1"/>
              <p:nvPr/>
            </p:nvSpPr>
            <p:spPr>
              <a:xfrm>
                <a:off x="1166291" y="2019232"/>
                <a:ext cx="10230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chemeClr val="bg1"/>
                    </a:solidFill>
                  </a:rPr>
                  <a:t>Papers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62B6E03-2965-AC4D-9BC3-2E4EB74BAD47}"/>
                </a:ext>
              </a:extLst>
            </p:cNvPr>
            <p:cNvGrpSpPr/>
            <p:nvPr/>
          </p:nvGrpSpPr>
          <p:grpSpPr>
            <a:xfrm>
              <a:off x="10098656" y="1593012"/>
              <a:ext cx="1880559" cy="1397479"/>
              <a:chOff x="776376" y="1518249"/>
              <a:chExt cx="1880559" cy="1397479"/>
            </a:xfrm>
          </p:grpSpPr>
          <p:sp>
            <p:nvSpPr>
              <p:cNvPr id="52" name="Vertical Scroll 51">
                <a:extLst>
                  <a:ext uri="{FF2B5EF4-FFF2-40B4-BE49-F238E27FC236}">
                    <a16:creationId xmlns:a16="http://schemas.microsoft.com/office/drawing/2014/main" id="{61674837-A456-2241-AE43-2F4C01817CE9}"/>
                  </a:ext>
                </a:extLst>
              </p:cNvPr>
              <p:cNvSpPr/>
              <p:nvPr/>
            </p:nvSpPr>
            <p:spPr>
              <a:xfrm>
                <a:off x="776376" y="1518249"/>
                <a:ext cx="1880559" cy="1397479"/>
              </a:xfrm>
              <a:prstGeom prst="verticalScroll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8288E9-FE88-FB4D-BC32-241534023353}"/>
                  </a:ext>
                </a:extLst>
              </p:cNvPr>
              <p:cNvSpPr txBox="1"/>
              <p:nvPr/>
            </p:nvSpPr>
            <p:spPr>
              <a:xfrm>
                <a:off x="1166291" y="2019232"/>
                <a:ext cx="10230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chemeClr val="bg1"/>
                    </a:solidFill>
                  </a:rPr>
                  <a:t>Papers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5" name="Right Arrow 54">
            <a:extLst>
              <a:ext uri="{FF2B5EF4-FFF2-40B4-BE49-F238E27FC236}">
                <a16:creationId xmlns:a16="http://schemas.microsoft.com/office/drawing/2014/main" id="{3F10734C-C834-AE41-9E9D-54052661DA11}"/>
              </a:ext>
            </a:extLst>
          </p:cNvPr>
          <p:cNvSpPr/>
          <p:nvPr/>
        </p:nvSpPr>
        <p:spPr>
          <a:xfrm rot="10800000">
            <a:off x="2759214" y="4609386"/>
            <a:ext cx="2467316" cy="63835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9C0AA17-379E-1B47-9ABB-90F0F7A6BB2E}"/>
              </a:ext>
            </a:extLst>
          </p:cNvPr>
          <p:cNvGrpSpPr/>
          <p:nvPr/>
        </p:nvGrpSpPr>
        <p:grpSpPr>
          <a:xfrm>
            <a:off x="7921620" y="1382821"/>
            <a:ext cx="1471428" cy="1445405"/>
            <a:chOff x="7797684" y="1018965"/>
            <a:chExt cx="1471428" cy="144540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7B6CA6E-021B-9B4B-8823-BD57D0ACE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10696" y="1018965"/>
              <a:ext cx="1445405" cy="1445405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E0971E5-3A49-0F47-9EF9-1A41A24969D7}"/>
                </a:ext>
              </a:extLst>
            </p:cNvPr>
            <p:cNvSpPr txBox="1"/>
            <p:nvPr/>
          </p:nvSpPr>
          <p:spPr>
            <a:xfrm>
              <a:off x="7797684" y="1196389"/>
              <a:ext cx="147142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Curate</a:t>
              </a:r>
              <a:endParaRPr lang="en-GB" sz="1400" dirty="0">
                <a:solidFill>
                  <a:schemeClr val="bg1"/>
                </a:solidFill>
              </a:endParaRP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Store and Archive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Metadata &amp;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Data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sp>
        <p:nvSpPr>
          <p:cNvPr id="58" name="Circular Arrow 57">
            <a:extLst>
              <a:ext uri="{FF2B5EF4-FFF2-40B4-BE49-F238E27FC236}">
                <a16:creationId xmlns:a16="http://schemas.microsoft.com/office/drawing/2014/main" id="{1CFB2013-30C2-6D46-A452-AC2A4133C616}"/>
              </a:ext>
            </a:extLst>
          </p:cNvPr>
          <p:cNvSpPr/>
          <p:nvPr/>
        </p:nvSpPr>
        <p:spPr>
          <a:xfrm rot="17192528">
            <a:off x="4733115" y="2047464"/>
            <a:ext cx="4478322" cy="3786653"/>
          </a:xfrm>
          <a:prstGeom prst="circularArrow">
            <a:avLst>
              <a:gd name="adj1" fmla="val 5384"/>
              <a:gd name="adj2" fmla="val 1142319"/>
              <a:gd name="adj3" fmla="val 20457681"/>
              <a:gd name="adj4" fmla="val 8726055"/>
              <a:gd name="adj5" fmla="val 8836"/>
            </a:avLst>
          </a:prstGeom>
          <a:gradFill>
            <a:gsLst>
              <a:gs pos="26000">
                <a:schemeClr val="bg1">
                  <a:lumMod val="50000"/>
                </a:schemeClr>
              </a:gs>
              <a:gs pos="6400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4" name="Circular Arrow 23">
            <a:extLst>
              <a:ext uri="{FF2B5EF4-FFF2-40B4-BE49-F238E27FC236}">
                <a16:creationId xmlns:a16="http://schemas.microsoft.com/office/drawing/2014/main" id="{BF546E3F-7050-1F40-A3D0-8A75C7867204}"/>
              </a:ext>
            </a:extLst>
          </p:cNvPr>
          <p:cNvSpPr/>
          <p:nvPr/>
        </p:nvSpPr>
        <p:spPr>
          <a:xfrm rot="10800000">
            <a:off x="3483833" y="1018965"/>
            <a:ext cx="6107753" cy="5241956"/>
          </a:xfrm>
          <a:prstGeom prst="circularArrow">
            <a:avLst>
              <a:gd name="adj1" fmla="val 5384"/>
              <a:gd name="adj2" fmla="val 1142319"/>
              <a:gd name="adj3" fmla="val 20457681"/>
              <a:gd name="adj4" fmla="val 10314938"/>
              <a:gd name="adj5" fmla="val 8836"/>
            </a:avLst>
          </a:prstGeom>
          <a:gradFill>
            <a:gsLst>
              <a:gs pos="26000">
                <a:schemeClr val="bg1">
                  <a:lumMod val="50000"/>
                </a:schemeClr>
              </a:gs>
              <a:gs pos="6400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386CDB4-3791-7644-97A6-4EEA3C921E24}"/>
              </a:ext>
            </a:extLst>
          </p:cNvPr>
          <p:cNvGrpSpPr/>
          <p:nvPr/>
        </p:nvGrpSpPr>
        <p:grpSpPr>
          <a:xfrm>
            <a:off x="6505897" y="3937081"/>
            <a:ext cx="1445405" cy="1445405"/>
            <a:chOff x="6598507" y="3848739"/>
            <a:chExt cx="1445405" cy="144540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85760AC-6E5B-3646-909E-F287947BC6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98507" y="3848739"/>
              <a:ext cx="1445405" cy="1445405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38CA874-CD6C-8742-A86C-F8DAAE6E0B64}"/>
                </a:ext>
              </a:extLst>
            </p:cNvPr>
            <p:cNvSpPr txBox="1"/>
            <p:nvPr/>
          </p:nvSpPr>
          <p:spPr>
            <a:xfrm>
              <a:off x="6724194" y="3937760"/>
              <a:ext cx="1201099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Process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Store Data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Validate Data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Visualize Data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8B00859-A76E-7845-A10D-DC453402B494}"/>
              </a:ext>
            </a:extLst>
          </p:cNvPr>
          <p:cNvGrpSpPr/>
          <p:nvPr/>
        </p:nvGrpSpPr>
        <p:grpSpPr>
          <a:xfrm>
            <a:off x="4471926" y="3730751"/>
            <a:ext cx="1445405" cy="1445405"/>
            <a:chOff x="4823296" y="3739691"/>
            <a:chExt cx="1445405" cy="1445405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6FD039E-7535-3A48-9B4E-6DBCD3AEE3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3296" y="3739691"/>
              <a:ext cx="1445405" cy="1445405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275E778-222F-1949-AF0D-54880838AFED}"/>
                </a:ext>
              </a:extLst>
            </p:cNvPr>
            <p:cNvSpPr txBox="1"/>
            <p:nvPr/>
          </p:nvSpPr>
          <p:spPr>
            <a:xfrm>
              <a:off x="4911377" y="3855871"/>
              <a:ext cx="127631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Analyse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Integrate Data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Create Output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Publish Results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76474A-1254-8746-BE80-F79672803FF3}"/>
              </a:ext>
            </a:extLst>
          </p:cNvPr>
          <p:cNvGrpSpPr/>
          <p:nvPr/>
        </p:nvGrpSpPr>
        <p:grpSpPr>
          <a:xfrm>
            <a:off x="8259211" y="3149372"/>
            <a:ext cx="1517018" cy="1445405"/>
            <a:chOff x="2791367" y="2906161"/>
            <a:chExt cx="1517018" cy="144540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DF3BDAA-18A5-A546-9B56-DDCFFE7AD5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06572" y="2906161"/>
              <a:ext cx="1445405" cy="1445405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258951-9403-494F-89A5-BBF7E18C63B8}"/>
                </a:ext>
              </a:extLst>
            </p:cNvPr>
            <p:cNvSpPr txBox="1"/>
            <p:nvPr/>
          </p:nvSpPr>
          <p:spPr>
            <a:xfrm>
              <a:off x="2791367" y="2990330"/>
              <a:ext cx="151701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Access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Share Data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Access Controlled </a:t>
              </a:r>
              <a:br>
                <a:rPr lang="en-GB" sz="1400" dirty="0">
                  <a:solidFill>
                    <a:schemeClr val="bg1"/>
                  </a:solidFill>
                </a:rPr>
              </a:br>
              <a:r>
                <a:rPr lang="en-GB" sz="1400" dirty="0">
                  <a:solidFill>
                    <a:schemeClr val="bg1"/>
                  </a:solidFill>
                </a:rPr>
                <a:t>or Open Access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7863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FD4D7-E608-0F4C-9F50-65899107C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Catalogues – Common Functions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2311F3-9A46-DD4A-97CB-35A2F9723E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7064" y="970494"/>
            <a:ext cx="10287000" cy="9906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A4E4F"/>
                </a:solidFill>
              </a:rPr>
              <a:t>Catalogues are an entry point to other EOSC services, </a:t>
            </a:r>
            <a:br>
              <a:rPr lang="en-GB" sz="2000" dirty="0">
                <a:solidFill>
                  <a:srgbClr val="4A4E4F"/>
                </a:solidFill>
              </a:rPr>
            </a:br>
            <a:r>
              <a:rPr lang="en-GB" sz="2000" dirty="0">
                <a:solidFill>
                  <a:srgbClr val="4A4E4F"/>
                </a:solidFill>
              </a:rPr>
              <a:t>often provided by the facilities, like </a:t>
            </a:r>
            <a:br>
              <a:rPr lang="en-GB" sz="2000" dirty="0">
                <a:solidFill>
                  <a:srgbClr val="4A4E4F"/>
                </a:solidFill>
              </a:rPr>
            </a:br>
            <a:r>
              <a:rPr lang="en-GB" sz="2000" dirty="0">
                <a:solidFill>
                  <a:srgbClr val="4A4E4F"/>
                </a:solidFill>
              </a:rPr>
              <a:t>Download, Processing, Analysis or Visualisation Services.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A4E4F"/>
                </a:solidFill>
              </a:rPr>
              <a:t>Store reference to raw data and </a:t>
            </a:r>
            <a:br>
              <a:rPr lang="en-GB" sz="2000" dirty="0">
                <a:solidFill>
                  <a:srgbClr val="4A4E4F"/>
                </a:solidFill>
              </a:rPr>
            </a:br>
            <a:r>
              <a:rPr lang="en-GB" sz="2000" dirty="0">
                <a:solidFill>
                  <a:srgbClr val="4A4E4F"/>
                </a:solidFill>
              </a:rPr>
              <a:t>the relevant metadata to identify </a:t>
            </a:r>
            <a:br>
              <a:rPr lang="en-GB" sz="2000" dirty="0">
                <a:solidFill>
                  <a:srgbClr val="4A4E4F"/>
                </a:solidFill>
              </a:rPr>
            </a:br>
            <a:r>
              <a:rPr lang="en-GB" sz="2000" dirty="0">
                <a:solidFill>
                  <a:srgbClr val="4A4E4F"/>
                </a:solidFill>
              </a:rPr>
              <a:t>interesting dataset to work with.</a:t>
            </a:r>
          </a:p>
          <a:p>
            <a:pPr lvl="1"/>
            <a:r>
              <a:rPr lang="en-GB" sz="2000" dirty="0">
                <a:solidFill>
                  <a:srgbClr val="4A4E4F"/>
                </a:solidFill>
              </a:rPr>
              <a:t>Information available often includes: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A4E4F"/>
                </a:solidFill>
              </a:rPr>
              <a:t>	Proposal Information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A4E4F"/>
                </a:solidFill>
              </a:rPr>
              <a:t>	Sample Information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A4E4F"/>
                </a:solidFill>
              </a:rPr>
              <a:t>	Experimental Parameters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A4E4F"/>
                </a:solidFill>
              </a:rPr>
              <a:t>	Previews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A4E4F"/>
                </a:solidFill>
              </a:rPr>
              <a:t>	Provenance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A4E4F"/>
                </a:solidFill>
              </a:rPr>
              <a:t>	Relationship to derived datasets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A4E4F"/>
                </a:solidFill>
              </a:rPr>
              <a:t>	Relationship to people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A4E4F"/>
                </a:solidFill>
              </a:rPr>
              <a:t>Catalogues also Facilitate Data Re-Use, Sharing </a:t>
            </a:r>
            <a:br>
              <a:rPr lang="en-GB" sz="2000" dirty="0">
                <a:solidFill>
                  <a:srgbClr val="4A4E4F"/>
                </a:solidFill>
              </a:rPr>
            </a:br>
            <a:r>
              <a:rPr lang="en-GB" sz="2000" dirty="0">
                <a:solidFill>
                  <a:srgbClr val="4A4E4F"/>
                </a:solidFill>
              </a:rPr>
              <a:t>and Publication via PIDs and DOIs.</a:t>
            </a:r>
          </a:p>
          <a:p>
            <a:endParaRPr lang="en-GB" sz="2000" dirty="0">
              <a:solidFill>
                <a:srgbClr val="4A4E4F"/>
              </a:solidFill>
            </a:endParaRPr>
          </a:p>
          <a:p>
            <a:endParaRPr lang="en-GB" sz="2000" dirty="0">
              <a:solidFill>
                <a:srgbClr val="4A4E4F"/>
              </a:solidFill>
            </a:endParaRPr>
          </a:p>
          <a:p>
            <a:endParaRPr lang="en-GB" dirty="0">
              <a:solidFill>
                <a:srgbClr val="4A4E4F"/>
              </a:solidFill>
            </a:endParaRPr>
          </a:p>
          <a:p>
            <a:endParaRPr lang="en-GB" dirty="0">
              <a:solidFill>
                <a:srgbClr val="4A4E4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BD21AB-2AE4-2443-9B58-BF7C2A22F4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840" dirty="0"/>
              <a:t>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840" dirty="0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CD614687-630A-9F46-8011-21059773B0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2959" y="4676560"/>
            <a:ext cx="2148840" cy="76581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77CB3B81-83FE-FD49-9612-CDD6172F99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4032" y="5301208"/>
            <a:ext cx="1285876" cy="1285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1C9092-7A22-6344-B288-FE8B20AAC68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1084" y="2104312"/>
            <a:ext cx="4254403" cy="2431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F40C90-2411-F844-A530-41609138EC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683" y="197164"/>
            <a:ext cx="4103352" cy="2400483"/>
          </a:xfrm>
          <a:prstGeom prst="rect">
            <a:avLst/>
          </a:prstGeom>
        </p:spPr>
      </p:pic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16099F13-2A87-644F-8E48-AE00CE7DFE2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2344" y="3090983"/>
            <a:ext cx="2583266" cy="258326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08661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AB7A8-8EEF-944B-98DD-C1633D1D7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Different starting conditions at different facilities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F2527C-9DFC-804C-9FB3-225FFDC381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6 European PaNOSC facilities and 10 national ExPaNDS facilities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093CB6-9D35-564A-AAC3-2A4EB77F28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Few are in construction and generate no user data yet</a:t>
            </a:r>
          </a:p>
          <a:p>
            <a:r>
              <a:rPr lang="en-GB" dirty="0"/>
              <a:t>Most have a (meta-)data catalogue </a:t>
            </a:r>
          </a:p>
          <a:p>
            <a:pPr lvl="1"/>
            <a:r>
              <a:rPr lang="en-GB" dirty="0"/>
              <a:t>Implementations are often institute specific</a:t>
            </a:r>
          </a:p>
          <a:p>
            <a:pPr lvl="1"/>
            <a:r>
              <a:rPr lang="en-GB" dirty="0"/>
              <a:t>Others collaborate on SciCat or ICAT</a:t>
            </a:r>
          </a:p>
          <a:p>
            <a:pPr lvl="1"/>
            <a:r>
              <a:rPr lang="en-GB" dirty="0"/>
              <a:t>Some catalogues stores sufficient data required to locate a specific dataset</a:t>
            </a:r>
          </a:p>
          <a:p>
            <a:pPr lvl="1"/>
            <a:r>
              <a:rPr lang="en-GB" dirty="0"/>
              <a:t>Many publish data after an embargo with a DOI</a:t>
            </a:r>
          </a:p>
          <a:p>
            <a:r>
              <a:rPr lang="en-GB" dirty="0"/>
              <a:t>Most write HDF5 data files</a:t>
            </a:r>
          </a:p>
          <a:p>
            <a:pPr lvl="1"/>
            <a:r>
              <a:rPr lang="en-GB" dirty="0"/>
              <a:t>All aim to follow the NeXus standard for raw data</a:t>
            </a:r>
          </a:p>
          <a:p>
            <a:pPr lvl="1"/>
            <a:r>
              <a:rPr lang="en-GB" dirty="0"/>
              <a:t>Follow common schema for data, metadata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0915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F4DBE-DD20-9C4F-8E7A-006B934FC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3068960"/>
            <a:ext cx="7310043" cy="446276"/>
          </a:xfrm>
        </p:spPr>
        <p:txBody>
          <a:bodyPr/>
          <a:lstStyle/>
          <a:p>
            <a:r>
              <a:rPr lang="en-GB" dirty="0"/>
              <a:t>Use case One – A PaN facility user</a:t>
            </a:r>
          </a:p>
        </p:txBody>
      </p:sp>
    </p:spTree>
    <p:extLst>
      <p:ext uri="{BB962C8B-B14F-4D97-AF65-F5344CB8AC3E}">
        <p14:creationId xmlns:p14="http://schemas.microsoft.com/office/powerpoint/2010/main" val="1563245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DAD7E60B-C70D-7A4C-A4FA-63C5264BD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451504"/>
            <a:ext cx="1176429" cy="1084521"/>
          </a:xfrm>
          <a:prstGeom prst="rect">
            <a:avLst/>
          </a:prstGeom>
        </p:spPr>
      </p:pic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13D774F5-12F2-C442-A7CF-26810C43F971}"/>
              </a:ext>
            </a:extLst>
          </p:cNvPr>
          <p:cNvSpPr txBox="1">
            <a:spLocks/>
          </p:cNvSpPr>
          <p:nvPr/>
        </p:nvSpPr>
        <p:spPr>
          <a:xfrm>
            <a:off x="1662224" y="1149507"/>
            <a:ext cx="6161968" cy="36933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434342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34342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34342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34342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34342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200" dirty="0">
                <a:solidFill>
                  <a:schemeClr val="tx1"/>
                </a:solidFill>
                <a:latin typeface="+mn-lt"/>
              </a:rPr>
              <a:t>Securely search for their own data at a facility</a:t>
            </a:r>
          </a:p>
          <a:p>
            <a:r>
              <a:rPr lang="en-US" sz="2200" dirty="0">
                <a:solidFill>
                  <a:schemeClr val="tx1"/>
                </a:solidFill>
                <a:latin typeface="+mn-lt"/>
              </a:rPr>
              <a:t>Securely search for their own data across facilities </a:t>
            </a:r>
            <a:endParaRPr lang="en-GB" sz="2200" dirty="0">
              <a:solidFill>
                <a:schemeClr val="tx1"/>
              </a:solidFill>
              <a:latin typeface="+mn-lt"/>
            </a:endParaRPr>
          </a:p>
          <a:p>
            <a:r>
              <a:rPr lang="en-US" sz="2200" dirty="0">
                <a:solidFill>
                  <a:schemeClr val="tx1"/>
                </a:solidFill>
                <a:latin typeface="+mn-lt"/>
              </a:rPr>
              <a:t>Searching  for open data 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+mn-lt"/>
              </a:rPr>
              <a:t>Based on </a:t>
            </a:r>
            <a:r>
              <a:rPr lang="en-GB" sz="1800" dirty="0">
                <a:solidFill>
                  <a:schemeClr val="tx1"/>
                </a:solidFill>
              </a:rPr>
              <a:t>Experiment Configuration </a:t>
            </a:r>
            <a:endParaRPr lang="en-US" sz="1800" dirty="0">
              <a:solidFill>
                <a:schemeClr val="tx1"/>
              </a:solidFill>
              <a:latin typeface="+mn-lt"/>
            </a:endParaRPr>
          </a:p>
          <a:p>
            <a:pPr lvl="1"/>
            <a:r>
              <a:rPr lang="en-US" sz="1800" dirty="0">
                <a:solidFill>
                  <a:schemeClr val="tx1"/>
                </a:solidFill>
                <a:latin typeface="+mn-lt"/>
              </a:rPr>
              <a:t>Based on </a:t>
            </a:r>
            <a:r>
              <a:rPr lang="en-GB" sz="1800" dirty="0">
                <a:solidFill>
                  <a:schemeClr val="tx1"/>
                </a:solidFill>
              </a:rPr>
              <a:t>Sample and Sample Conditions</a:t>
            </a:r>
            <a:endParaRPr lang="en-GB" sz="2200" dirty="0">
              <a:solidFill>
                <a:schemeClr val="tx1"/>
              </a:solidFill>
            </a:endParaRPr>
          </a:p>
          <a:p>
            <a:pPr lvl="1"/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57F890DF-40A8-5248-881B-E21AAAE0E7CE}"/>
              </a:ext>
            </a:extLst>
          </p:cNvPr>
          <p:cNvSpPr txBox="1">
            <a:spLocks/>
          </p:cNvSpPr>
          <p:nvPr/>
        </p:nvSpPr>
        <p:spPr>
          <a:xfrm>
            <a:off x="1991544" y="381000"/>
            <a:ext cx="5775699" cy="44627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434342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GB" dirty="0" err="1"/>
              <a:t>PaN</a:t>
            </a:r>
            <a:r>
              <a:rPr lang="en-GB" dirty="0"/>
              <a:t> Facility Users/Data Owners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13D774F5-12F2-C442-A7CF-26810C43F971}"/>
              </a:ext>
            </a:extLst>
          </p:cNvPr>
          <p:cNvSpPr txBox="1">
            <a:spLocks/>
          </p:cNvSpPr>
          <p:nvPr/>
        </p:nvSpPr>
        <p:spPr>
          <a:xfrm>
            <a:off x="7767243" y="1169850"/>
            <a:ext cx="4233413" cy="36933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434342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34342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34342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34342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34342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  <a:latin typeface="+mn-lt"/>
              </a:rPr>
              <a:t>Why?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+mn-lt"/>
              </a:rPr>
              <a:t>Process/reprocess data (WP4)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+mn-lt"/>
              </a:rPr>
              <a:t>Integrate Interoperable data (WP4)</a:t>
            </a:r>
            <a:endParaRPr lang="en-GB" sz="1800" dirty="0">
              <a:solidFill>
                <a:schemeClr val="tx1"/>
              </a:solidFill>
            </a:endParaRP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Publish data/Link to publication (WP2)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B77A79A0-67B4-F444-A377-98B6B90D50C2}"/>
              </a:ext>
            </a:extLst>
          </p:cNvPr>
          <p:cNvSpPr/>
          <p:nvPr/>
        </p:nvSpPr>
        <p:spPr>
          <a:xfrm>
            <a:off x="2318721" y="3749660"/>
            <a:ext cx="9609927" cy="291332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43D865A-D204-F04B-B1DC-F5772AC03B03}"/>
              </a:ext>
            </a:extLst>
          </p:cNvPr>
          <p:cNvSpPr/>
          <p:nvPr/>
        </p:nvSpPr>
        <p:spPr>
          <a:xfrm>
            <a:off x="4266762" y="3877251"/>
            <a:ext cx="2198656" cy="263687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C68B38F-A5A2-4749-B6A1-B98C31398B59}"/>
              </a:ext>
            </a:extLst>
          </p:cNvPr>
          <p:cNvSpPr txBox="1"/>
          <p:nvPr/>
        </p:nvSpPr>
        <p:spPr>
          <a:xfrm>
            <a:off x="4353576" y="5771621"/>
            <a:ext cx="11385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Database</a:t>
            </a:r>
          </a:p>
        </p:txBody>
      </p:sp>
      <p:sp>
        <p:nvSpPr>
          <p:cNvPr id="54" name="Can 53">
            <a:extLst>
              <a:ext uri="{FF2B5EF4-FFF2-40B4-BE49-F238E27FC236}">
                <a16:creationId xmlns:a16="http://schemas.microsoft.com/office/drawing/2014/main" id="{968B6391-12F3-B14F-8129-D73602EA7E55}"/>
              </a:ext>
            </a:extLst>
          </p:cNvPr>
          <p:cNvSpPr/>
          <p:nvPr/>
        </p:nvSpPr>
        <p:spPr>
          <a:xfrm>
            <a:off x="5578032" y="5591348"/>
            <a:ext cx="765544" cy="829340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5DE88A5-EED1-A14E-93AB-C26B2CD4E4C8}"/>
              </a:ext>
            </a:extLst>
          </p:cNvPr>
          <p:cNvSpPr txBox="1"/>
          <p:nvPr/>
        </p:nvSpPr>
        <p:spPr>
          <a:xfrm>
            <a:off x="4267423" y="4771012"/>
            <a:ext cx="1210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Catalogue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Service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7820C2C-8EF5-4446-97B0-627AE401924E}"/>
              </a:ext>
            </a:extLst>
          </p:cNvPr>
          <p:cNvSpPr txBox="1"/>
          <p:nvPr/>
        </p:nvSpPr>
        <p:spPr>
          <a:xfrm>
            <a:off x="5647107" y="4771012"/>
            <a:ext cx="632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ICAT</a:t>
            </a:r>
          </a:p>
        </p:txBody>
      </p:sp>
      <p:sp>
        <p:nvSpPr>
          <p:cNvPr id="57" name="Vertical Scroll 56">
            <a:extLst>
              <a:ext uri="{FF2B5EF4-FFF2-40B4-BE49-F238E27FC236}">
                <a16:creationId xmlns:a16="http://schemas.microsoft.com/office/drawing/2014/main" id="{AFEF0942-17DB-EA41-9046-DD7E0E7A7D52}"/>
              </a:ext>
            </a:extLst>
          </p:cNvPr>
          <p:cNvSpPr/>
          <p:nvPr/>
        </p:nvSpPr>
        <p:spPr>
          <a:xfrm>
            <a:off x="5418544" y="4481969"/>
            <a:ext cx="1046874" cy="978195"/>
          </a:xfrm>
          <a:prstGeom prst="verticalScroll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8C63856-1B85-BC45-BCC4-3E4063652202}"/>
              </a:ext>
            </a:extLst>
          </p:cNvPr>
          <p:cNvSpPr txBox="1"/>
          <p:nvPr/>
        </p:nvSpPr>
        <p:spPr>
          <a:xfrm>
            <a:off x="2413696" y="4606155"/>
            <a:ext cx="17656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PaN</a:t>
            </a:r>
            <a:endParaRPr kumimoji="0" lang="de-DE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Facilities</a:t>
            </a:r>
            <a:endParaRPr kumimoji="0" lang="de-DE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DF72D57-05DD-E243-BED2-540909941567}"/>
              </a:ext>
            </a:extLst>
          </p:cNvPr>
          <p:cNvSpPr/>
          <p:nvPr/>
        </p:nvSpPr>
        <p:spPr>
          <a:xfrm>
            <a:off x="6789409" y="3877251"/>
            <a:ext cx="2198656" cy="263687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EF5A2EB-6BB1-3C44-B132-997217A548D7}"/>
              </a:ext>
            </a:extLst>
          </p:cNvPr>
          <p:cNvSpPr txBox="1"/>
          <p:nvPr/>
        </p:nvSpPr>
        <p:spPr>
          <a:xfrm>
            <a:off x="6876223" y="5771621"/>
            <a:ext cx="11385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Database</a:t>
            </a:r>
          </a:p>
        </p:txBody>
      </p:sp>
      <p:sp>
        <p:nvSpPr>
          <p:cNvPr id="61" name="Can 60">
            <a:extLst>
              <a:ext uri="{FF2B5EF4-FFF2-40B4-BE49-F238E27FC236}">
                <a16:creationId xmlns:a16="http://schemas.microsoft.com/office/drawing/2014/main" id="{3CDB5E53-756C-3A4A-802A-A27604115D0C}"/>
              </a:ext>
            </a:extLst>
          </p:cNvPr>
          <p:cNvSpPr/>
          <p:nvPr/>
        </p:nvSpPr>
        <p:spPr>
          <a:xfrm>
            <a:off x="8100679" y="5591348"/>
            <a:ext cx="765544" cy="829340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4C3D408-E7ED-014F-978C-893BBC38CADA}"/>
              </a:ext>
            </a:extLst>
          </p:cNvPr>
          <p:cNvSpPr txBox="1"/>
          <p:nvPr/>
        </p:nvSpPr>
        <p:spPr>
          <a:xfrm>
            <a:off x="6790070" y="4771012"/>
            <a:ext cx="1210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Catalogue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Service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115FD05-075D-8F44-9046-B7C0B515E6B8}"/>
              </a:ext>
            </a:extLst>
          </p:cNvPr>
          <p:cNvSpPr txBox="1"/>
          <p:nvPr/>
        </p:nvSpPr>
        <p:spPr>
          <a:xfrm>
            <a:off x="8082424" y="4771012"/>
            <a:ext cx="807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SciCat</a:t>
            </a:r>
            <a:endParaRPr kumimoji="0" lang="de-DE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64" name="Vertical Scroll 63">
            <a:extLst>
              <a:ext uri="{FF2B5EF4-FFF2-40B4-BE49-F238E27FC236}">
                <a16:creationId xmlns:a16="http://schemas.microsoft.com/office/drawing/2014/main" id="{882D05B1-3C37-0E4C-8D2E-417108887088}"/>
              </a:ext>
            </a:extLst>
          </p:cNvPr>
          <p:cNvSpPr/>
          <p:nvPr/>
        </p:nvSpPr>
        <p:spPr>
          <a:xfrm>
            <a:off x="7941191" y="4481969"/>
            <a:ext cx="1046874" cy="978195"/>
          </a:xfrm>
          <a:prstGeom prst="verticalScroll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C8125CE-D05E-5E48-8EF6-73C28D84030A}"/>
              </a:ext>
            </a:extLst>
          </p:cNvPr>
          <p:cNvSpPr/>
          <p:nvPr/>
        </p:nvSpPr>
        <p:spPr>
          <a:xfrm>
            <a:off x="9368724" y="3877251"/>
            <a:ext cx="2205608" cy="26405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62D7BB7-A900-D54C-9DC9-D08764ADA4FE}"/>
              </a:ext>
            </a:extLst>
          </p:cNvPr>
          <p:cNvSpPr txBox="1"/>
          <p:nvPr/>
        </p:nvSpPr>
        <p:spPr>
          <a:xfrm>
            <a:off x="9455538" y="5775301"/>
            <a:ext cx="11385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Database</a:t>
            </a:r>
          </a:p>
        </p:txBody>
      </p:sp>
      <p:sp>
        <p:nvSpPr>
          <p:cNvPr id="67" name="Can 66">
            <a:extLst>
              <a:ext uri="{FF2B5EF4-FFF2-40B4-BE49-F238E27FC236}">
                <a16:creationId xmlns:a16="http://schemas.microsoft.com/office/drawing/2014/main" id="{C0B02892-D844-2D48-9268-6FBC150986F2}"/>
              </a:ext>
            </a:extLst>
          </p:cNvPr>
          <p:cNvSpPr/>
          <p:nvPr/>
        </p:nvSpPr>
        <p:spPr>
          <a:xfrm>
            <a:off x="10679994" y="5595028"/>
            <a:ext cx="765544" cy="829340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7E047FD-67DA-8840-9DB1-63F6FB5C27CC}"/>
              </a:ext>
            </a:extLst>
          </p:cNvPr>
          <p:cNvSpPr txBox="1"/>
          <p:nvPr/>
        </p:nvSpPr>
        <p:spPr>
          <a:xfrm>
            <a:off x="9369385" y="4774692"/>
            <a:ext cx="1210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Catalogue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Service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3BE864E0-8F2D-9541-BC23-2DF73A482B62}"/>
              </a:ext>
            </a:extLst>
          </p:cNvPr>
          <p:cNvSpPr/>
          <p:nvPr/>
        </p:nvSpPr>
        <p:spPr>
          <a:xfrm>
            <a:off x="4450714" y="3321682"/>
            <a:ext cx="1914128" cy="77751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2C6A506-95CF-4247-B6BA-5D5E997BB011}"/>
              </a:ext>
            </a:extLst>
          </p:cNvPr>
          <p:cNvSpPr txBox="1"/>
          <p:nvPr/>
        </p:nvSpPr>
        <p:spPr>
          <a:xfrm>
            <a:off x="4701893" y="3541179"/>
            <a:ext cx="1466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ICAT Site API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D4F25055-9D9A-CD49-B6C9-4ED4720117F2}"/>
              </a:ext>
            </a:extLst>
          </p:cNvPr>
          <p:cNvSpPr/>
          <p:nvPr/>
        </p:nvSpPr>
        <p:spPr>
          <a:xfrm>
            <a:off x="6935173" y="3321683"/>
            <a:ext cx="1914128" cy="77751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CDAB5EC-7270-8E48-927D-32ADB21B4A14}"/>
              </a:ext>
            </a:extLst>
          </p:cNvPr>
          <p:cNvSpPr txBox="1"/>
          <p:nvPr/>
        </p:nvSpPr>
        <p:spPr>
          <a:xfrm>
            <a:off x="7099021" y="3477384"/>
            <a:ext cx="1641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SciCat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Site API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31F69E80-CCCB-B541-B427-53B5F0A337B1}"/>
              </a:ext>
            </a:extLst>
          </p:cNvPr>
          <p:cNvSpPr/>
          <p:nvPr/>
        </p:nvSpPr>
        <p:spPr>
          <a:xfrm>
            <a:off x="9481593" y="3336513"/>
            <a:ext cx="1914128" cy="77751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CE5915A-BA3C-F242-B605-2FDC87B7437F}"/>
              </a:ext>
            </a:extLst>
          </p:cNvPr>
          <p:cNvSpPr txBox="1"/>
          <p:nvPr/>
        </p:nvSpPr>
        <p:spPr>
          <a:xfrm>
            <a:off x="9562855" y="3495636"/>
            <a:ext cx="1806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Custom Site API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115FD05-075D-8F44-9046-B7C0B515E6B8}"/>
              </a:ext>
            </a:extLst>
          </p:cNvPr>
          <p:cNvSpPr txBox="1"/>
          <p:nvPr/>
        </p:nvSpPr>
        <p:spPr>
          <a:xfrm>
            <a:off x="10594119" y="4771012"/>
            <a:ext cx="956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Custom</a:t>
            </a:r>
          </a:p>
        </p:txBody>
      </p:sp>
      <p:sp>
        <p:nvSpPr>
          <p:cNvPr id="76" name="Vertical Scroll 75">
            <a:extLst>
              <a:ext uri="{FF2B5EF4-FFF2-40B4-BE49-F238E27FC236}">
                <a16:creationId xmlns:a16="http://schemas.microsoft.com/office/drawing/2014/main" id="{882D05B1-3C37-0E4C-8D2E-417108887088}"/>
              </a:ext>
            </a:extLst>
          </p:cNvPr>
          <p:cNvSpPr/>
          <p:nvPr/>
        </p:nvSpPr>
        <p:spPr>
          <a:xfrm>
            <a:off x="10527458" y="4481969"/>
            <a:ext cx="1046874" cy="978195"/>
          </a:xfrm>
          <a:prstGeom prst="verticalScroll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533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1" grpId="0" animBg="1"/>
      <p:bldP spid="52" grpId="0" animBg="1"/>
      <p:bldP spid="53" grpId="0"/>
      <p:bldP spid="54" grpId="0" animBg="1"/>
      <p:bldP spid="55" grpId="0"/>
      <p:bldP spid="56" grpId="0"/>
      <p:bldP spid="57" grpId="0" animBg="1"/>
      <p:bldP spid="58" grpId="0"/>
      <p:bldP spid="59" grpId="0" animBg="1"/>
      <p:bldP spid="60" grpId="0"/>
      <p:bldP spid="61" grpId="0" animBg="1"/>
      <p:bldP spid="62" grpId="0"/>
      <p:bldP spid="63" grpId="0"/>
      <p:bldP spid="64" grpId="0" animBg="1"/>
      <p:bldP spid="65" grpId="0" animBg="1"/>
      <p:bldP spid="66" grpId="0"/>
      <p:bldP spid="67" grpId="0" animBg="1"/>
      <p:bldP spid="68" grpId="0"/>
      <p:bldP spid="69" grpId="0" animBg="1"/>
      <p:bldP spid="70" grpId="0"/>
      <p:bldP spid="71" grpId="0" animBg="1"/>
      <p:bldP spid="72" grpId="0"/>
      <p:bldP spid="73" grpId="0" animBg="1"/>
      <p:bldP spid="74" grpId="0"/>
      <p:bldP spid="75" grpId="0"/>
      <p:bldP spid="7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DAD7E60B-C70D-7A4C-A4FA-63C5264BD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451504"/>
            <a:ext cx="1176429" cy="108452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610" y="168446"/>
            <a:ext cx="1704102" cy="170123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993306" y="807816"/>
            <a:ext cx="1257955" cy="37189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Portal</a:t>
            </a:r>
            <a:endParaRPr lang="en-GB" dirty="0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2EAA9BCE-870C-9F4E-A722-4E7D2B89050B}"/>
              </a:ext>
            </a:extLst>
          </p:cNvPr>
          <p:cNvSpPr/>
          <p:nvPr/>
        </p:nvSpPr>
        <p:spPr>
          <a:xfrm>
            <a:off x="2318721" y="1941053"/>
            <a:ext cx="9609927" cy="170661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77A79A0-67B4-F444-A377-98B6B90D50C2}"/>
              </a:ext>
            </a:extLst>
          </p:cNvPr>
          <p:cNvSpPr/>
          <p:nvPr/>
        </p:nvSpPr>
        <p:spPr>
          <a:xfrm>
            <a:off x="2318721" y="3749660"/>
            <a:ext cx="9609927" cy="291332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43D865A-D204-F04B-B1DC-F5772AC03B03}"/>
              </a:ext>
            </a:extLst>
          </p:cNvPr>
          <p:cNvSpPr/>
          <p:nvPr/>
        </p:nvSpPr>
        <p:spPr>
          <a:xfrm>
            <a:off x="4266762" y="3877251"/>
            <a:ext cx="2198656" cy="263687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C68B38F-A5A2-4749-B6A1-B98C31398B59}"/>
              </a:ext>
            </a:extLst>
          </p:cNvPr>
          <p:cNvSpPr txBox="1"/>
          <p:nvPr/>
        </p:nvSpPr>
        <p:spPr>
          <a:xfrm>
            <a:off x="4353576" y="5771621"/>
            <a:ext cx="11385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Database</a:t>
            </a:r>
          </a:p>
        </p:txBody>
      </p:sp>
      <p:sp>
        <p:nvSpPr>
          <p:cNvPr id="51" name="Can 50">
            <a:extLst>
              <a:ext uri="{FF2B5EF4-FFF2-40B4-BE49-F238E27FC236}">
                <a16:creationId xmlns:a16="http://schemas.microsoft.com/office/drawing/2014/main" id="{968B6391-12F3-B14F-8129-D73602EA7E55}"/>
              </a:ext>
            </a:extLst>
          </p:cNvPr>
          <p:cNvSpPr/>
          <p:nvPr/>
        </p:nvSpPr>
        <p:spPr>
          <a:xfrm>
            <a:off x="5578032" y="5591348"/>
            <a:ext cx="765544" cy="829340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5DE88A5-EED1-A14E-93AB-C26B2CD4E4C8}"/>
              </a:ext>
            </a:extLst>
          </p:cNvPr>
          <p:cNvSpPr txBox="1"/>
          <p:nvPr/>
        </p:nvSpPr>
        <p:spPr>
          <a:xfrm>
            <a:off x="4267423" y="4771012"/>
            <a:ext cx="1210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Catalogue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Service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7820C2C-8EF5-4446-97B0-627AE401924E}"/>
              </a:ext>
            </a:extLst>
          </p:cNvPr>
          <p:cNvSpPr txBox="1"/>
          <p:nvPr/>
        </p:nvSpPr>
        <p:spPr>
          <a:xfrm>
            <a:off x="5647107" y="4771012"/>
            <a:ext cx="632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ICAT</a:t>
            </a:r>
          </a:p>
        </p:txBody>
      </p:sp>
      <p:sp>
        <p:nvSpPr>
          <p:cNvPr id="54" name="Vertical Scroll 53">
            <a:extLst>
              <a:ext uri="{FF2B5EF4-FFF2-40B4-BE49-F238E27FC236}">
                <a16:creationId xmlns:a16="http://schemas.microsoft.com/office/drawing/2014/main" id="{AFEF0942-17DB-EA41-9046-DD7E0E7A7D52}"/>
              </a:ext>
            </a:extLst>
          </p:cNvPr>
          <p:cNvSpPr/>
          <p:nvPr/>
        </p:nvSpPr>
        <p:spPr>
          <a:xfrm>
            <a:off x="5418544" y="4481969"/>
            <a:ext cx="1046874" cy="978195"/>
          </a:xfrm>
          <a:prstGeom prst="verticalScroll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8C63856-1B85-BC45-BCC4-3E4063652202}"/>
              </a:ext>
            </a:extLst>
          </p:cNvPr>
          <p:cNvSpPr txBox="1"/>
          <p:nvPr/>
        </p:nvSpPr>
        <p:spPr>
          <a:xfrm>
            <a:off x="2413696" y="4606155"/>
            <a:ext cx="17656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PaN</a:t>
            </a:r>
            <a:endParaRPr kumimoji="0" lang="de-DE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Facilities</a:t>
            </a:r>
            <a:endParaRPr kumimoji="0" lang="de-DE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DF72D57-05DD-E243-BED2-540909941567}"/>
              </a:ext>
            </a:extLst>
          </p:cNvPr>
          <p:cNvSpPr/>
          <p:nvPr/>
        </p:nvSpPr>
        <p:spPr>
          <a:xfrm>
            <a:off x="6789409" y="3877251"/>
            <a:ext cx="2198656" cy="263687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EF5A2EB-6BB1-3C44-B132-997217A548D7}"/>
              </a:ext>
            </a:extLst>
          </p:cNvPr>
          <p:cNvSpPr txBox="1"/>
          <p:nvPr/>
        </p:nvSpPr>
        <p:spPr>
          <a:xfrm>
            <a:off x="6876223" y="5771621"/>
            <a:ext cx="11385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Database</a:t>
            </a:r>
          </a:p>
        </p:txBody>
      </p:sp>
      <p:sp>
        <p:nvSpPr>
          <p:cNvPr id="58" name="Can 57">
            <a:extLst>
              <a:ext uri="{FF2B5EF4-FFF2-40B4-BE49-F238E27FC236}">
                <a16:creationId xmlns:a16="http://schemas.microsoft.com/office/drawing/2014/main" id="{3CDB5E53-756C-3A4A-802A-A27604115D0C}"/>
              </a:ext>
            </a:extLst>
          </p:cNvPr>
          <p:cNvSpPr/>
          <p:nvPr/>
        </p:nvSpPr>
        <p:spPr>
          <a:xfrm>
            <a:off x="8100679" y="5591348"/>
            <a:ext cx="765544" cy="829340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C3D408-E7ED-014F-978C-893BBC38CADA}"/>
              </a:ext>
            </a:extLst>
          </p:cNvPr>
          <p:cNvSpPr txBox="1"/>
          <p:nvPr/>
        </p:nvSpPr>
        <p:spPr>
          <a:xfrm>
            <a:off x="6790070" y="4771012"/>
            <a:ext cx="1210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Catalogue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Service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115FD05-075D-8F44-9046-B7C0B515E6B8}"/>
              </a:ext>
            </a:extLst>
          </p:cNvPr>
          <p:cNvSpPr txBox="1"/>
          <p:nvPr/>
        </p:nvSpPr>
        <p:spPr>
          <a:xfrm>
            <a:off x="8082424" y="4771012"/>
            <a:ext cx="807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SciCat</a:t>
            </a:r>
            <a:endParaRPr kumimoji="0" lang="de-DE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61" name="Vertical Scroll 60">
            <a:extLst>
              <a:ext uri="{FF2B5EF4-FFF2-40B4-BE49-F238E27FC236}">
                <a16:creationId xmlns:a16="http://schemas.microsoft.com/office/drawing/2014/main" id="{882D05B1-3C37-0E4C-8D2E-417108887088}"/>
              </a:ext>
            </a:extLst>
          </p:cNvPr>
          <p:cNvSpPr/>
          <p:nvPr/>
        </p:nvSpPr>
        <p:spPr>
          <a:xfrm>
            <a:off x="7941191" y="4481969"/>
            <a:ext cx="1046874" cy="978195"/>
          </a:xfrm>
          <a:prstGeom prst="verticalScroll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C8125CE-D05E-5E48-8EF6-73C28D84030A}"/>
              </a:ext>
            </a:extLst>
          </p:cNvPr>
          <p:cNvSpPr/>
          <p:nvPr/>
        </p:nvSpPr>
        <p:spPr>
          <a:xfrm>
            <a:off x="9368724" y="3877251"/>
            <a:ext cx="2205608" cy="26405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62D7BB7-A900-D54C-9DC9-D08764ADA4FE}"/>
              </a:ext>
            </a:extLst>
          </p:cNvPr>
          <p:cNvSpPr txBox="1"/>
          <p:nvPr/>
        </p:nvSpPr>
        <p:spPr>
          <a:xfrm>
            <a:off x="9455538" y="5775301"/>
            <a:ext cx="11385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Database</a:t>
            </a:r>
          </a:p>
        </p:txBody>
      </p:sp>
      <p:sp>
        <p:nvSpPr>
          <p:cNvPr id="64" name="Can 63">
            <a:extLst>
              <a:ext uri="{FF2B5EF4-FFF2-40B4-BE49-F238E27FC236}">
                <a16:creationId xmlns:a16="http://schemas.microsoft.com/office/drawing/2014/main" id="{C0B02892-D844-2D48-9268-6FBC150986F2}"/>
              </a:ext>
            </a:extLst>
          </p:cNvPr>
          <p:cNvSpPr/>
          <p:nvPr/>
        </p:nvSpPr>
        <p:spPr>
          <a:xfrm>
            <a:off x="10679994" y="5595028"/>
            <a:ext cx="765544" cy="829340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7E047FD-67DA-8840-9DB1-63F6FB5C27CC}"/>
              </a:ext>
            </a:extLst>
          </p:cNvPr>
          <p:cNvSpPr txBox="1"/>
          <p:nvPr/>
        </p:nvSpPr>
        <p:spPr>
          <a:xfrm>
            <a:off x="9369385" y="4774692"/>
            <a:ext cx="1210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Catalogue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Service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3BE864E0-8F2D-9541-BC23-2DF73A482B62}"/>
              </a:ext>
            </a:extLst>
          </p:cNvPr>
          <p:cNvSpPr/>
          <p:nvPr/>
        </p:nvSpPr>
        <p:spPr>
          <a:xfrm>
            <a:off x="4450714" y="3321682"/>
            <a:ext cx="1914128" cy="77751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2C6A506-95CF-4247-B6BA-5D5E997BB011}"/>
              </a:ext>
            </a:extLst>
          </p:cNvPr>
          <p:cNvSpPr txBox="1"/>
          <p:nvPr/>
        </p:nvSpPr>
        <p:spPr>
          <a:xfrm>
            <a:off x="4701893" y="3541179"/>
            <a:ext cx="1466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ICAT Site API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D4F25055-9D9A-CD49-B6C9-4ED4720117F2}"/>
              </a:ext>
            </a:extLst>
          </p:cNvPr>
          <p:cNvSpPr/>
          <p:nvPr/>
        </p:nvSpPr>
        <p:spPr>
          <a:xfrm>
            <a:off x="6935173" y="3321683"/>
            <a:ext cx="1914128" cy="77751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CDAB5EC-7270-8E48-927D-32ADB21B4A14}"/>
              </a:ext>
            </a:extLst>
          </p:cNvPr>
          <p:cNvSpPr txBox="1"/>
          <p:nvPr/>
        </p:nvSpPr>
        <p:spPr>
          <a:xfrm>
            <a:off x="7099021" y="3477384"/>
            <a:ext cx="1641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SciCat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Site API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31F69E80-CCCB-B541-B427-53B5F0A337B1}"/>
              </a:ext>
            </a:extLst>
          </p:cNvPr>
          <p:cNvSpPr/>
          <p:nvPr/>
        </p:nvSpPr>
        <p:spPr>
          <a:xfrm>
            <a:off x="9481593" y="3336513"/>
            <a:ext cx="1914128" cy="77751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CE5915A-BA3C-F242-B605-2FDC87B7437F}"/>
              </a:ext>
            </a:extLst>
          </p:cNvPr>
          <p:cNvSpPr txBox="1"/>
          <p:nvPr/>
        </p:nvSpPr>
        <p:spPr>
          <a:xfrm>
            <a:off x="9562855" y="3495636"/>
            <a:ext cx="1806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Custom Site API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B19777F-3E8D-3641-9928-75D92AC84FBD}"/>
              </a:ext>
            </a:extLst>
          </p:cNvPr>
          <p:cNvSpPr txBox="1"/>
          <p:nvPr/>
        </p:nvSpPr>
        <p:spPr>
          <a:xfrm>
            <a:off x="2510132" y="2509049"/>
            <a:ext cx="1572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Abstraction</a:t>
            </a:r>
            <a:endParaRPr kumimoji="0" lang="de-DE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61F7352D-7437-094C-9A3A-DBA42CE8E73D}"/>
              </a:ext>
            </a:extLst>
          </p:cNvPr>
          <p:cNvSpPr/>
          <p:nvPr/>
        </p:nvSpPr>
        <p:spPr>
          <a:xfrm>
            <a:off x="4450713" y="1519651"/>
            <a:ext cx="1946997" cy="7110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de-DE" b="1" dirty="0">
                <a:solidFill>
                  <a:prstClr val="black"/>
                </a:solidFill>
                <a:latin typeface="Calibri Light" panose="020F0302020204030204"/>
              </a:rPr>
              <a:t>Common REST API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06E5645-8E8C-FA42-B1F1-4BBB250A01E6}"/>
              </a:ext>
            </a:extLst>
          </p:cNvPr>
          <p:cNvSpPr/>
          <p:nvPr/>
        </p:nvSpPr>
        <p:spPr>
          <a:xfrm>
            <a:off x="4450714" y="2410818"/>
            <a:ext cx="1947546" cy="74148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de-DE" b="1" dirty="0">
                <a:solidFill>
                  <a:prstClr val="white"/>
                </a:solidFill>
                <a:latin typeface="Calibri Light" panose="020F0302020204030204"/>
              </a:rPr>
              <a:t>Adapter Interface Layer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61F7352D-7437-094C-9A3A-DBA42CE8E73D}"/>
              </a:ext>
            </a:extLst>
          </p:cNvPr>
          <p:cNvSpPr/>
          <p:nvPr/>
        </p:nvSpPr>
        <p:spPr>
          <a:xfrm>
            <a:off x="6914964" y="1514174"/>
            <a:ext cx="1946997" cy="7110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de-DE" b="1" dirty="0">
                <a:solidFill>
                  <a:prstClr val="black"/>
                </a:solidFill>
                <a:latin typeface="Calibri Light" panose="020F0302020204030204"/>
              </a:rPr>
              <a:t>Common REST API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61F7352D-7437-094C-9A3A-DBA42CE8E73D}"/>
              </a:ext>
            </a:extLst>
          </p:cNvPr>
          <p:cNvSpPr/>
          <p:nvPr/>
        </p:nvSpPr>
        <p:spPr>
          <a:xfrm>
            <a:off x="9448724" y="1508150"/>
            <a:ext cx="1946997" cy="7110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de-DE" b="1" dirty="0">
                <a:solidFill>
                  <a:prstClr val="black"/>
                </a:solidFill>
                <a:latin typeface="Calibri Light" panose="020F0302020204030204"/>
              </a:rPr>
              <a:t>Common REST API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106E5645-8E8C-FA42-B1F1-4BBB250A01E6}"/>
              </a:ext>
            </a:extLst>
          </p:cNvPr>
          <p:cNvSpPr/>
          <p:nvPr/>
        </p:nvSpPr>
        <p:spPr>
          <a:xfrm>
            <a:off x="6914964" y="2395909"/>
            <a:ext cx="1947546" cy="74148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de-DE" b="1" dirty="0">
                <a:solidFill>
                  <a:prstClr val="white"/>
                </a:solidFill>
                <a:latin typeface="Calibri Light" panose="020F0302020204030204"/>
              </a:rPr>
              <a:t>Adapter Interface Layer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106E5645-8E8C-FA42-B1F1-4BBB250A01E6}"/>
              </a:ext>
            </a:extLst>
          </p:cNvPr>
          <p:cNvSpPr/>
          <p:nvPr/>
        </p:nvSpPr>
        <p:spPr>
          <a:xfrm>
            <a:off x="9430869" y="2395099"/>
            <a:ext cx="1947546" cy="74148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de-DE" b="1" dirty="0">
                <a:solidFill>
                  <a:prstClr val="white"/>
                </a:solidFill>
                <a:latin typeface="Calibri Light" panose="020F0302020204030204"/>
              </a:rPr>
              <a:t>Adapter Interface Layer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115FD05-075D-8F44-9046-B7C0B515E6B8}"/>
              </a:ext>
            </a:extLst>
          </p:cNvPr>
          <p:cNvSpPr txBox="1"/>
          <p:nvPr/>
        </p:nvSpPr>
        <p:spPr>
          <a:xfrm>
            <a:off x="10594119" y="4771012"/>
            <a:ext cx="956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Custom</a:t>
            </a:r>
          </a:p>
        </p:txBody>
      </p:sp>
      <p:sp>
        <p:nvSpPr>
          <p:cNvPr id="80" name="Vertical Scroll 79">
            <a:extLst>
              <a:ext uri="{FF2B5EF4-FFF2-40B4-BE49-F238E27FC236}">
                <a16:creationId xmlns:a16="http://schemas.microsoft.com/office/drawing/2014/main" id="{882D05B1-3C37-0E4C-8D2E-417108887088}"/>
              </a:ext>
            </a:extLst>
          </p:cNvPr>
          <p:cNvSpPr/>
          <p:nvPr/>
        </p:nvSpPr>
        <p:spPr>
          <a:xfrm>
            <a:off x="10527458" y="4481969"/>
            <a:ext cx="1046874" cy="978195"/>
          </a:xfrm>
          <a:prstGeom prst="verticalScroll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775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7" grpId="0" animBg="1"/>
      <p:bldP spid="72" grpId="0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890DF-40A8-5248-881B-E21AAAE0E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REST API (</a:t>
            </a:r>
            <a:r>
              <a:rPr lang="en-GB" dirty="0" err="1"/>
              <a:t>PaN</a:t>
            </a:r>
            <a:r>
              <a:rPr lang="en-GB" dirty="0"/>
              <a:t> API V1.0)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774F5-12F2-C442-A7CF-26810C43F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1" y="1143000"/>
            <a:ext cx="6070848" cy="369332"/>
          </a:xfrm>
        </p:spPr>
        <p:txBody>
          <a:bodyPr>
            <a:noAutofit/>
          </a:bodyPr>
          <a:lstStyle/>
          <a:p>
            <a:r>
              <a:rPr lang="en-GB" sz="2200" b="0" dirty="0">
                <a:solidFill>
                  <a:schemeClr val="tx1"/>
                </a:solidFill>
                <a:latin typeface="+mn-lt"/>
              </a:rPr>
              <a:t>REST API operates on a fairly generic set of classes. That simplifies the implementation at different data catalogues.</a:t>
            </a:r>
          </a:p>
          <a:p>
            <a:endParaRPr lang="en-GB" sz="2200" b="0" dirty="0">
              <a:solidFill>
                <a:schemeClr val="tx1"/>
              </a:solidFill>
              <a:latin typeface="+mn-lt"/>
            </a:endParaRPr>
          </a:p>
          <a:p>
            <a:r>
              <a:rPr lang="en-GB" sz="2200" b="0" dirty="0">
                <a:solidFill>
                  <a:schemeClr val="tx1"/>
                </a:solidFill>
                <a:latin typeface="+mn-lt"/>
              </a:rPr>
              <a:t>Domain Specific Value of the API lies</a:t>
            </a:r>
            <a:br>
              <a:rPr lang="en-GB" sz="2200" b="0" dirty="0">
                <a:solidFill>
                  <a:schemeClr val="tx1"/>
                </a:solidFill>
                <a:latin typeface="+mn-lt"/>
              </a:rPr>
            </a:br>
            <a:r>
              <a:rPr lang="en-GB" sz="2200" b="0" dirty="0">
                <a:solidFill>
                  <a:schemeClr val="tx1"/>
                </a:solidFill>
                <a:latin typeface="+mn-lt"/>
              </a:rPr>
              <a:t>in curated dictionaries ontologies and </a:t>
            </a:r>
            <a:br>
              <a:rPr lang="en-GB" sz="2200" b="0" dirty="0">
                <a:solidFill>
                  <a:schemeClr val="tx1"/>
                </a:solidFill>
                <a:latin typeface="+mn-lt"/>
              </a:rPr>
            </a:br>
            <a:r>
              <a:rPr lang="en-GB" sz="2200" b="0" dirty="0">
                <a:solidFill>
                  <a:schemeClr val="tx1"/>
                </a:solidFill>
                <a:latin typeface="+mn-lt"/>
              </a:rPr>
              <a:t>local mappings for: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Experimental Techniques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Parameters for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Sample and Sample Conditions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Experiment Configuration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Supported Units with Conversions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</a:rPr>
              <a:t>Roles for People</a:t>
            </a:r>
          </a:p>
          <a:p>
            <a:pPr lvl="1"/>
            <a:endParaRPr lang="en-GB" sz="2200" dirty="0">
              <a:solidFill>
                <a:schemeClr val="tx1"/>
              </a:solidFill>
            </a:endParaRPr>
          </a:p>
          <a:p>
            <a:pPr lvl="1"/>
            <a:endParaRPr lang="en-GB" sz="2200" dirty="0">
              <a:solidFill>
                <a:schemeClr val="tx1"/>
              </a:solidFill>
            </a:endParaRPr>
          </a:p>
        </p:txBody>
      </p:sp>
      <p:pic>
        <p:nvPicPr>
          <p:cNvPr id="4" name="image7.png">
            <a:extLst>
              <a:ext uri="{FF2B5EF4-FFF2-40B4-BE49-F238E27FC236}">
                <a16:creationId xmlns:a16="http://schemas.microsoft.com/office/drawing/2014/main" id="{F29C38D8-19B3-0846-9658-EA1EEDC62DF8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015880" y="1116553"/>
            <a:ext cx="7053142" cy="512051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62316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PaNOSC-ExPaNDS-AnnualMeeting2020_ppt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ogos+EUtex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LOGOs-onl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PaNOSC-ExPaNDS-AnnualMeeting2020_ppt_template</Template>
  <TotalTime>1836</TotalTime>
  <Words>1025</Words>
  <Application>Microsoft Macintosh PowerPoint</Application>
  <PresentationFormat>Widescreen</PresentationFormat>
  <Paragraphs>284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Arial</vt:lpstr>
      <vt:lpstr>Calibri</vt:lpstr>
      <vt:lpstr>Calibri Light</vt:lpstr>
      <vt:lpstr>Consolas</vt:lpstr>
      <vt:lpstr>Courier New</vt:lpstr>
      <vt:lpstr>Muli</vt:lpstr>
      <vt:lpstr>Muli Regular</vt:lpstr>
      <vt:lpstr>Wingdings</vt:lpstr>
      <vt:lpstr>PaNOSC-ExPaNDS-AnnualMeeting2020_ppt_template</vt:lpstr>
      <vt:lpstr>Logos+EUtext</vt:lpstr>
      <vt:lpstr>LOGOs-only</vt:lpstr>
      <vt:lpstr>WP3 – Data Catalogues for  Photon and Neutron Science</vt:lpstr>
      <vt:lpstr>Overview</vt:lpstr>
      <vt:lpstr>WP3 in the PaN Data Lifecycle</vt:lpstr>
      <vt:lpstr>Data Catalogues – Common Functions</vt:lpstr>
      <vt:lpstr>Different starting conditions at different facilities</vt:lpstr>
      <vt:lpstr>Use case One – A PaN facility user</vt:lpstr>
      <vt:lpstr>PowerPoint Presentation</vt:lpstr>
      <vt:lpstr>PowerPoint Presentation</vt:lpstr>
      <vt:lpstr>Common REST API (PaN API V1.0)</vt:lpstr>
      <vt:lpstr>PowerPoint Presentation</vt:lpstr>
      <vt:lpstr>PowerPoint Presentation</vt:lpstr>
      <vt:lpstr>Supporting PaN Research </vt:lpstr>
      <vt:lpstr>Use case Two – Interdisciplinary researchers</vt:lpstr>
      <vt:lpstr>Supporting non-PaN</vt:lpstr>
      <vt:lpstr>Harvesting by Data Repositories</vt:lpstr>
      <vt:lpstr>PowerPoint Presentation</vt:lpstr>
      <vt:lpstr>Common Metadata Expression </vt:lpstr>
      <vt:lpstr>Summary</vt:lpstr>
      <vt:lpstr>Two Routes for Opening Datasets</vt:lpstr>
      <vt:lpstr>PowerPoint Presentation</vt:lpstr>
      <vt:lpstr>Summary</vt:lpstr>
      <vt:lpstr>Thank you</vt:lpstr>
    </vt:vector>
  </TitlesOfParts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WP3 – Data Catalogues for  Photon and Neutron Science</dc:title>
  <dc:creator>Tobias Richter</dc:creator>
  <cp:lastModifiedBy>Tobias Richter</cp:lastModifiedBy>
  <cp:revision>26</cp:revision>
  <dcterms:created xsi:type="dcterms:W3CDTF">2020-11-04T13:22:42Z</dcterms:created>
  <dcterms:modified xsi:type="dcterms:W3CDTF">2020-11-09T23:08:50Z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2019-04-19T10:00:00Z</vt:filetime>
  </property>
  <property fmtid="{D5CDD505-2E9C-101B-9397-08002B2CF9AE}" pid="3" name="Creator">
    <vt:lpwstr>Adobe InDesign CC 14.0 (Macintosh)</vt:lpwstr>
  </property>
  <property fmtid="{D5CDD505-2E9C-101B-9397-08002B2CF9AE}" pid="4" name="LastSaved">
    <vt:filetime>2019-04-23T10:00:00Z</vt:filetime>
  </property>
</Properties>
</file>